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392" r:id="rId3"/>
    <p:sldId id="325" r:id="rId4"/>
    <p:sldId id="393" r:id="rId5"/>
    <p:sldId id="394" r:id="rId7"/>
    <p:sldId id="395" r:id="rId8"/>
    <p:sldId id="256" r:id="rId9"/>
    <p:sldId id="257" r:id="rId10"/>
    <p:sldId id="258" r:id="rId11"/>
    <p:sldId id="259" r:id="rId12"/>
    <p:sldId id="323" r:id="rId13"/>
    <p:sldId id="324" r:id="rId14"/>
    <p:sldId id="260" r:id="rId15"/>
    <p:sldId id="261" r:id="rId16"/>
    <p:sldId id="262" r:id="rId17"/>
    <p:sldId id="263" r:id="rId18"/>
    <p:sldId id="264" r:id="rId19"/>
    <p:sldId id="266" r:id="rId20"/>
    <p:sldId id="267" r:id="rId21"/>
    <p:sldId id="268"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9144000" cy="5143500"/>
  <p:notesSz cx="6858000" cy="9144000"/>
  <p:embeddedFontLst>
    <p:embeddedFont>
      <p:font typeface="Nunito"/>
      <p:regular r:id="rId78"/>
      <p:bold r:id="rId79"/>
      <p:italic r:id="rId80"/>
      <p:boldItalic r:id="rId81"/>
    </p:embeddedFont>
    <p:embeddedFont>
      <p:font typeface="Trebuchet MS" panose="020B0603020202020204"/>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font" Target="fonts/font8.fntdata"/><Relationship Id="rId84" Type="http://schemas.openxmlformats.org/officeDocument/2006/relationships/font" Target="fonts/font7.fntdata"/><Relationship Id="rId83" Type="http://schemas.openxmlformats.org/officeDocument/2006/relationships/font" Target="fonts/font6.fntdata"/><Relationship Id="rId82" Type="http://schemas.openxmlformats.org/officeDocument/2006/relationships/font" Target="fonts/font5.fntdata"/><Relationship Id="rId81" Type="http://schemas.openxmlformats.org/officeDocument/2006/relationships/font" Target="fonts/font4.fntdata"/><Relationship Id="rId80" Type="http://schemas.openxmlformats.org/officeDocument/2006/relationships/font" Target="fonts/font3.fntdata"/><Relationship Id="rId8" Type="http://schemas.openxmlformats.org/officeDocument/2006/relationships/slide" Target="slides/slide5.xml"/><Relationship Id="rId79" Type="http://schemas.openxmlformats.org/officeDocument/2006/relationships/font" Target="fonts/font2.fntdata"/><Relationship Id="rId78" Type="http://schemas.openxmlformats.org/officeDocument/2006/relationships/font" Target="fonts/font1.fntdata"/><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GB" altLang="en-US" sz="3200"/>
              <a:t>The key to what keeps the high achievers and world class performers motivated is determined by their attitude, beliefs, and behaviors. You will need to develop the required self discipline, awareness, and reliance to accomplish your desired result.</a:t>
            </a:r>
            <a:endParaRPr lang="en-GB" altLang="en-US" sz="3200"/>
          </a:p>
          <a:p>
            <a:endParaRPr lang="en-GB" altLang="en-US" sz="3200"/>
          </a:p>
          <a:p>
            <a:endParaRPr lang="en-GB" altLang="en-US" sz="3200"/>
          </a:p>
          <a:p>
            <a:r>
              <a:rPr lang="en-GB" altLang="en-US" sz="3200"/>
              <a:t>People become comfortable with where they are in life because people dont like change or feeling uncomfortable. </a:t>
            </a:r>
            <a:endParaRPr lang="en-GB" altLang="en-US" sz="3200"/>
          </a:p>
          <a:p>
            <a:endParaRPr lang="en-GB" altLang="en-US" sz="3200"/>
          </a:p>
          <a:p>
            <a:endParaRPr lang="en-GB" altLang="en-US" sz="3200"/>
          </a:p>
          <a:p>
            <a:r>
              <a:rPr lang="en-GB" altLang="en-US" sz="3200"/>
              <a:t>To accomplish our dreams we must become the kind of person that it will take to get there.</a:t>
            </a:r>
            <a:endParaRPr lang="en-GB" altLang="en-US" sz="3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775a35d3f0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5a35d3f0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84ef3ae376_0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4ef3ae376_0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20 mins </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778c6a7458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78c6a7458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84ef3ae376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4ef3ae376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778c6a7458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78c6a7458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77f29b6e77_2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7f29b6e77_2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77f29b6e77_2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7f29b6e77_2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778c6a7458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78c6a7458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778c6a7458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78c6a7458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778c6a7458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78c6a7458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lkkmkm</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g778c6a7458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78c6a7458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778c6a7458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8c6a7458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 is picking up the value of screen size from above. Dont worry about this. </a:t>
            </a:r>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778c6a7458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78c6a7458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778c6a7458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78c6a7458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77f29b6e77_2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7f29b6e77_2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778c6a7458_0_1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78c6a7458_0_1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778c6a7458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78c6a7458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778c6a7458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78c6a7458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77f29b6e77_2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f29b6e77_2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778c6a7458_0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78c6a7458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57"/>
        <p:cNvGrpSpPr/>
        <p:nvPr/>
      </p:nvGrpSpPr>
      <p:grpSpPr>
        <a:xfrm>
          <a:off x="0" y="0"/>
          <a:ext cx="0" cy="0"/>
          <a:chOff x="0" y="0"/>
          <a:chExt cx="0" cy="0"/>
        </a:xfrm>
      </p:grpSpPr>
      <p:sp>
        <p:nvSpPr>
          <p:cNvPr id="58" name="Google Shape;58;g775a35d3f0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75a35d3f0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77bce89522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7bce89522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778c6a7458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78c6a7458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778c6a7458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78c6a7458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778c6a7458_0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78c6a7458_0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778c6a7458_0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78c6a7458_0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77f29b6e77_2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7f29b6e77_2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778c6a7458_0_1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78c6a7458_0_1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781940caab_4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81940caab_4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1.1 we’ll often favor single expressions over multiple statements. This means we'll greatly reduce the number of variables used and instead utilize method chaining whenever possible. </a:t>
            </a:r>
            <a:endParaRPr lang="en-GB"/>
          </a:p>
          <a:p>
            <a:pPr marL="0" lvl="0" indent="0" algn="l" rtl="0">
              <a:spcBef>
                <a:spcPts val="0"/>
              </a:spcBef>
              <a:spcAft>
                <a:spcPts val="0"/>
              </a:spcAft>
              <a:buNone/>
            </a:pPr>
            <a:r>
              <a:rPr lang="en-GB"/>
              <a:t>1.2 One common benefit of using some array methods, such as map and filter, is that they create a new array. By creating new arrays instead of modifying or mutating our original data, our code will be easier to reason about, since mutating data can cause unintended side-effects.</a:t>
            </a:r>
            <a:endParaRPr lang="en-GB"/>
          </a:p>
          <a:p>
            <a:pPr marL="0" lvl="0" indent="0" algn="l" rtl="0">
              <a:spcBef>
                <a:spcPts val="0"/>
              </a:spcBef>
              <a:spcAft>
                <a:spcPts val="0"/>
              </a:spcAft>
              <a:buNone/>
            </a:pPr>
            <a:r>
              <a:rPr lang="en-GB"/>
              <a:t>1.3 we'll take advantage of the fact that some of these array methods accept a callback function as a parameter. The callback function allows for code flexibility and readability.</a:t>
            </a:r>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781940caab_4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81940caab_4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781940caab_4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81940caab_4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775a35d3f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75a35d3f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g781940caab_6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81940caab_6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781940caab_6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81940caab_6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g781940caab_6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81940caab_6_1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g781940caab_6_1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81940caab_6_1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781940caab_6_1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1940caab_6_1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781940caab_6_1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81940caab_6_1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781940caab_6_1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81940caab_6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781940caab_6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81940caab_6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781940caab_6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81940caab_6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781940caab_6_1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81940caab_6_1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775a35d3f0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5a35d3f0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781940caab_6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81940caab_6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781940caab_6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81940caab_6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781940caab_6_1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81940caab_6_1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781940caab_6_1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781940caab_6_1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781940caab_6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81940caab_6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g781940caab_6_1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81940caab_6_1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781940caab_6_2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781940caab_6_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781940caab_6_1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81940caab_6_1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781940caab_6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81940caab_6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6" name="Shape 426"/>
        <p:cNvGrpSpPr/>
        <p:nvPr/>
      </p:nvGrpSpPr>
      <p:grpSpPr>
        <a:xfrm>
          <a:off x="0" y="0"/>
          <a:ext cx="0" cy="0"/>
          <a:chOff x="0" y="0"/>
          <a:chExt cx="0" cy="0"/>
        </a:xfrm>
      </p:grpSpPr>
      <p:sp>
        <p:nvSpPr>
          <p:cNvPr id="427" name="Google Shape;427;g781940caab_6_2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81940caab_6_2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775a35d3f0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75a35d3f0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g781940caab_6_2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81940caab_6_2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855a158895_8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55a158895_8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3" name="Shape 443"/>
        <p:cNvGrpSpPr/>
        <p:nvPr/>
      </p:nvGrpSpPr>
      <p:grpSpPr>
        <a:xfrm>
          <a:off x="0" y="0"/>
          <a:ext cx="0" cy="0"/>
          <a:chOff x="0" y="0"/>
          <a:chExt cx="0" cy="0"/>
        </a:xfrm>
      </p:grpSpPr>
      <p:sp>
        <p:nvSpPr>
          <p:cNvPr id="444" name="Google Shape;444;g855a158895_8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855a158895_8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g781940caab_6_2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781940caab_6_2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781940caab_6_2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81940caab_6_2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781940caab_6_2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781940caab_6_2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77bce8952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bce8952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inside an object, we can also have, methods, arrays and other objects.</a:t>
            </a:r>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77bce8952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bce8952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84ef3ae376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4ef3ae376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11.GI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2.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17.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2.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20.GI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21.G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22.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image" Target="../media/image23.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altLang="en-US"/>
              <a:t>Growth Mindset Vs Fixed Mindset</a:t>
            </a:r>
            <a:endParaRPr lang="en-GB"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altLang="en-US"/>
              <a:t>javascript data structures</a:t>
            </a:r>
            <a:endParaRPr lang="en-GB" altLang="en-US"/>
          </a:p>
        </p:txBody>
      </p:sp>
      <p:sp>
        <p:nvSpPr>
          <p:cNvPr id="3" name="Text Placeholder 2"/>
          <p:cNvSpPr/>
          <p:nvPr>
            <p:ph type="body" idx="1"/>
          </p:nvPr>
        </p:nvSpPr>
        <p:spPr/>
        <p:txBody>
          <a:bodyPr/>
          <a:p>
            <a:r>
              <a:rPr lang="en-GB" altLang="en-US"/>
              <a:t>data structure is a format to organize, manage and store data in a way that allows efficient access and modification.</a:t>
            </a:r>
            <a:endParaRPr lang="en-GB" altLang="en-US"/>
          </a:p>
          <a:p>
            <a:r>
              <a:rPr lang="en-GB" altLang="en-US"/>
              <a:t>data structures in javascript </a:t>
            </a:r>
            <a:endParaRPr lang="en-GB" altLang="en-US"/>
          </a:p>
          <a:p>
            <a:pPr>
              <a:buFont typeface="Wingdings" panose="05000000000000000000" charset="0"/>
              <a:buChar char="Ø"/>
            </a:pPr>
            <a:r>
              <a:rPr lang="en-GB" altLang="en-US"/>
              <a:t>Arrays</a:t>
            </a:r>
            <a:endParaRPr lang="en-GB" altLang="en-US"/>
          </a:p>
          <a:p>
            <a:pPr>
              <a:buFont typeface="Wingdings" panose="05000000000000000000" charset="0"/>
              <a:buChar char="Ø"/>
            </a:pPr>
            <a:r>
              <a:rPr lang="en-GB" altLang="en-US"/>
              <a:t>Objects</a:t>
            </a:r>
            <a:endParaRPr lang="en-GB" altLang="en-US"/>
          </a:p>
          <a:p>
            <a:pPr>
              <a:buFont typeface="Wingdings" panose="05000000000000000000" charset="0"/>
              <a:buChar char="Ø"/>
            </a:pPr>
            <a:r>
              <a:rPr lang="en-GB" altLang="en-US"/>
              <a:t>Stacks</a:t>
            </a:r>
            <a:endParaRPr lang="en-GB" altLang="en-US"/>
          </a:p>
          <a:p>
            <a:pPr>
              <a:buFont typeface="Wingdings" panose="05000000000000000000" charset="0"/>
              <a:buChar char="Ø"/>
            </a:pPr>
            <a:r>
              <a:rPr lang="en-GB" altLang="en-US"/>
              <a:t>Queues</a:t>
            </a:r>
            <a:endParaRPr lang="en-GB" altLang="en-US"/>
          </a:p>
          <a:p>
            <a:pPr>
              <a:buFont typeface="Wingdings" panose="05000000000000000000" charset="0"/>
              <a:buChar char="Ø"/>
            </a:pPr>
            <a:r>
              <a:rPr lang="en-GB" altLang="en-US"/>
              <a:t>Linked lists</a:t>
            </a:r>
            <a:endParaRPr lang="en-GB" altLang="en-US"/>
          </a:p>
          <a:p>
            <a:pPr>
              <a:buFont typeface="Wingdings" panose="05000000000000000000" charset="0"/>
              <a:buChar char="Ø"/>
            </a:pPr>
            <a:r>
              <a:rPr lang="en-GB" altLang="en-US"/>
              <a:t>Trees</a:t>
            </a:r>
            <a:endParaRPr lang="en-GB" altLang="en-US"/>
          </a:p>
          <a:p>
            <a:pPr>
              <a:buFont typeface="Wingdings" panose="05000000000000000000" charset="0"/>
              <a:buChar char="Ø"/>
            </a:pPr>
            <a:r>
              <a:rPr lang="en-GB" altLang="en-US"/>
              <a:t>Binary trees</a:t>
            </a:r>
            <a:endParaRPr lang="en-GB" altLang="en-US"/>
          </a:p>
          <a:p>
            <a:pPr>
              <a:buFont typeface="Wingdings" panose="05000000000000000000" charset="0"/>
              <a:buChar char="Ø"/>
            </a:pPr>
            <a:r>
              <a:rPr lang="en-GB" altLang="en-US"/>
              <a:t>Graphs</a:t>
            </a:r>
            <a:endParaRPr lang="en-GB"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altLang="en-US"/>
              <a:t>DEMO</a:t>
            </a:r>
            <a:endParaRPr lang="en-GB" altLang="en-US"/>
          </a:p>
        </p:txBody>
      </p:sp>
      <p:sp>
        <p:nvSpPr>
          <p:cNvPr id="3" name="Text Placeholder 2"/>
          <p:cNvSpPr/>
          <p:nvPr>
            <p:ph type="body" idx="1"/>
          </p:nvPr>
        </p:nvSpPr>
        <p:spPr/>
        <p:txBody>
          <a:bodyPr/>
          <a:p>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1-Definition of an Object</a:t>
            </a:r>
            <a:endParaRPr sz="2600" b="1">
              <a:latin typeface="Times New Roman" panose="02020603050405020304"/>
              <a:ea typeface="Times New Roman" panose="02020603050405020304"/>
              <a:cs typeface="Times New Roman" panose="02020603050405020304"/>
              <a:sym typeface="Times New Roman" panose="02020603050405020304"/>
            </a:endParaRPr>
          </a:p>
        </p:txBody>
      </p:sp>
      <p:sp>
        <p:nvSpPr>
          <p:cNvPr id="79" name="Google Shape;79;p17"/>
          <p:cNvSpPr txBox="1"/>
          <p:nvPr>
            <p:ph type="body" idx="1"/>
          </p:nvPr>
        </p:nvSpPr>
        <p:spPr>
          <a:xfrm>
            <a:off x="311700" y="1353050"/>
            <a:ext cx="8520600" cy="8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Object: </a:t>
            </a:r>
            <a:r>
              <a:rPr lang="en-GB" sz="2000">
                <a:latin typeface="Times New Roman" panose="02020603050405020304"/>
                <a:ea typeface="Times New Roman" panose="02020603050405020304"/>
                <a:cs typeface="Times New Roman" panose="02020603050405020304"/>
                <a:sym typeface="Times New Roman" panose="02020603050405020304"/>
              </a:rPr>
              <a:t>An object is used to store a collection of various data.</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1600"/>
              </a:spcAft>
              <a:buNone/>
            </a:pPr>
          </a:p>
        </p:txBody>
      </p:sp>
      <p:sp>
        <p:nvSpPr>
          <p:cNvPr id="80" name="Google Shape;80;p17"/>
          <p:cNvSpPr txBox="1"/>
          <p:nvPr>
            <p:ph type="body" idx="1"/>
          </p:nvPr>
        </p:nvSpPr>
        <p:spPr>
          <a:xfrm>
            <a:off x="437225" y="2162150"/>
            <a:ext cx="8520600" cy="12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An object can be created with </a:t>
            </a:r>
            <a:r>
              <a:rPr lang="en-GB" sz="2200" b="1">
                <a:latin typeface="Times New Roman" panose="02020603050405020304"/>
                <a:ea typeface="Times New Roman" panose="02020603050405020304"/>
                <a:cs typeface="Times New Roman" panose="02020603050405020304"/>
                <a:sym typeface="Times New Roman" panose="02020603050405020304"/>
              </a:rPr>
              <a:t>{..}</a:t>
            </a:r>
            <a:r>
              <a:rPr lang="en-GB" sz="2000" b="1">
                <a:latin typeface="Times New Roman" panose="02020603050405020304"/>
                <a:ea typeface="Times New Roman" panose="02020603050405020304"/>
                <a:cs typeface="Times New Roman" panose="02020603050405020304"/>
                <a:sym typeface="Times New Roman" panose="02020603050405020304"/>
              </a:rPr>
              <a:t>, and has properties and methods(which are also called Key: value pair).</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160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1-Definition of an Object</a:t>
            </a:r>
            <a:endParaRPr sz="2600" b="1">
              <a:latin typeface="Times New Roman" panose="02020603050405020304"/>
              <a:ea typeface="Times New Roman" panose="02020603050405020304"/>
              <a:cs typeface="Times New Roman" panose="02020603050405020304"/>
              <a:sym typeface="Times New Roman" panose="02020603050405020304"/>
            </a:endParaRPr>
          </a:p>
        </p:txBody>
      </p:sp>
      <p:sp>
        <p:nvSpPr>
          <p:cNvPr id="86" name="Google Shape;86;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The type of values which can be assigned to a property of an Object are : </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Primitive data</a:t>
            </a:r>
            <a:r>
              <a:rPr lang="en-GB" sz="2000">
                <a:latin typeface="Times New Roman" panose="02020603050405020304"/>
                <a:ea typeface="Times New Roman" panose="02020603050405020304"/>
                <a:cs typeface="Times New Roman" panose="02020603050405020304"/>
                <a:sym typeface="Times New Roman" panose="02020603050405020304"/>
              </a:rPr>
              <a:t> (String, Number, Boolean, Undefined, Null). </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Methods (functions).</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Arrays [].</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Objects {}.</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1600"/>
              </a:spcAft>
              <a:buNone/>
            </a:pPr>
            <a:r>
              <a:rPr lang="en-GB"/>
              <a:t> </a:t>
            </a: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xEl>
                                              <p:pRg st="1" end="1"/>
                                            </p:txEl>
                                          </p:spTgt>
                                        </p:tgtEl>
                                        <p:attrNameLst>
                                          <p:attrName>style.visibility</p:attrName>
                                        </p:attrNameLst>
                                      </p:cBhvr>
                                      <p:to>
                                        <p:strVal val="visible"/>
                                      </p:to>
                                    </p:set>
                                    <p:animEffect transition="in" filter="fade">
                                      <p:cBhvr>
                                        <p:cTn id="12" dur="1000"/>
                                        <p:tgtEl>
                                          <p:spTgt spid="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Effect transition="in" filter="fade">
                                      <p:cBhvr>
                                        <p:cTn id="17" dur="1000"/>
                                        <p:tgtEl>
                                          <p:spTgt spid="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xEl>
                                              <p:pRg st="3" end="3"/>
                                            </p:txEl>
                                          </p:spTgt>
                                        </p:tgtEl>
                                        <p:attrNameLst>
                                          <p:attrName>style.visibility</p:attrName>
                                        </p:attrNameLst>
                                      </p:cBhvr>
                                      <p:to>
                                        <p:strVal val="visible"/>
                                      </p:to>
                                    </p:set>
                                    <p:animEffect transition="in" filter="fade">
                                      <p:cBhvr>
                                        <p:cTn id="22" dur="1000"/>
                                        <p:tgtEl>
                                          <p:spTgt spid="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xEl>
                                              <p:pRg st="4" end="4"/>
                                            </p:txEl>
                                          </p:spTgt>
                                        </p:tgtEl>
                                        <p:attrNameLst>
                                          <p:attrName>style.visibility</p:attrName>
                                        </p:attrNameLst>
                                      </p:cBhvr>
                                      <p:to>
                                        <p:strVal val="visible"/>
                                      </p:to>
                                    </p:set>
                                    <p:animEffect transition="in" filter="fade">
                                      <p:cBhvr>
                                        <p:cTn id="27" dur="1000"/>
                                        <p:tgtEl>
                                          <p:spTgt spid="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6">
                                            <p:txEl>
                                              <p:pRg st="5" end="5"/>
                                            </p:txEl>
                                          </p:spTgt>
                                        </p:tgtEl>
                                        <p:attrNameLst>
                                          <p:attrName>style.visibility</p:attrName>
                                        </p:attrNameLst>
                                      </p:cBhvr>
                                      <p:to>
                                        <p:strVal val="visible"/>
                                      </p:to>
                                    </p:set>
                                    <p:animEffect transition="in" filter="fade">
                                      <p:cBhvr>
                                        <p:cTn id="32" dur="1000"/>
                                        <p:tgtEl>
                                          <p:spTgt spid="86">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149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1-Definition of an Object (Object Literal syntax)</a:t>
            </a:r>
            <a:endParaRPr sz="26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92" name="Google Shape;92;p19"/>
          <p:cNvPicPr preferRelativeResize="0"/>
          <p:nvPr/>
        </p:nvPicPr>
        <p:blipFill>
          <a:blip r:embed="rId1"/>
          <a:stretch>
            <a:fillRect/>
          </a:stretch>
        </p:blipFill>
        <p:spPr>
          <a:xfrm>
            <a:off x="823913" y="1047750"/>
            <a:ext cx="7496175" cy="304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231125" y="17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00000"/>
                </a:solidFill>
                <a:latin typeface="Times New Roman" panose="02020603050405020304"/>
                <a:ea typeface="Times New Roman" panose="02020603050405020304"/>
                <a:cs typeface="Times New Roman" panose="02020603050405020304"/>
                <a:sym typeface="Times New Roman" panose="02020603050405020304"/>
              </a:rPr>
              <a:t>1- </a:t>
            </a:r>
            <a:r>
              <a:rPr lang="en-GB" sz="3000" b="1">
                <a:solidFill>
                  <a:srgbClr val="000000"/>
                </a:solidFill>
                <a:latin typeface="Times New Roman" panose="02020603050405020304"/>
                <a:ea typeface="Times New Roman" panose="02020603050405020304"/>
                <a:cs typeface="Times New Roman" panose="02020603050405020304"/>
                <a:sym typeface="Times New Roman" panose="02020603050405020304"/>
              </a:rPr>
              <a:t>Object litera</a:t>
            </a:r>
            <a:r>
              <a:rPr lang="en-GB" sz="3000" b="1">
                <a:solidFill>
                  <a:srgbClr val="000000"/>
                </a:solidFill>
                <a:latin typeface="Times New Roman" panose="02020603050405020304"/>
                <a:ea typeface="Times New Roman" panose="02020603050405020304"/>
                <a:cs typeface="Times New Roman" panose="02020603050405020304"/>
                <a:sym typeface="Times New Roman" panose="02020603050405020304"/>
              </a:rPr>
              <a:t>l Example</a:t>
            </a:r>
            <a:endParaRPr sz="3000">
              <a:solidFill>
                <a:srgbClr val="000000"/>
              </a:solidFill>
            </a:endParaRPr>
          </a:p>
          <a:p>
            <a:pPr marL="0" lvl="0" indent="0" algn="l" rtl="0">
              <a:spcBef>
                <a:spcPts val="0"/>
              </a:spcBef>
              <a:spcAft>
                <a:spcPts val="0"/>
              </a:spcAft>
              <a:buNone/>
            </a:pPr>
          </a:p>
        </p:txBody>
      </p:sp>
      <p:sp>
        <p:nvSpPr>
          <p:cNvPr id="98" name="Google Shape;98;p20"/>
          <p:cNvSpPr txBox="1"/>
          <p:nvPr>
            <p:ph type="body" idx="1"/>
          </p:nvPr>
        </p:nvSpPr>
        <p:spPr>
          <a:xfrm>
            <a:off x="2123750" y="1709275"/>
            <a:ext cx="4068900" cy="31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sz="2400"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sz="2400"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sz="2400"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sz="2400"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sz="2400"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sz="2400">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a:t>
            </a: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sz="2400">
                <a:solidFill>
                  <a:srgbClr val="0000FF"/>
                </a:solidFill>
                <a:highlight>
                  <a:schemeClr val="lt2"/>
                </a:highlight>
                <a:latin typeface="Trebuchet MS" panose="020B0603020202020204"/>
                <a:ea typeface="Trebuchet MS" panose="020B0603020202020204"/>
                <a:cs typeface="Trebuchet MS" panose="020B0603020202020204"/>
                <a:sym typeface="Trebuchet MS" panose="020B0603020202020204"/>
              </a:rPr>
              <a:t>13</a:t>
            </a: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a:t>
            </a: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isTouchScreen: </a:t>
            </a:r>
            <a:r>
              <a:rPr lang="en-GB" sz="2400">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sz="2400">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sz="2400"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sz="2400">
                <a:highlight>
                  <a:schemeClr val="lt2"/>
                </a:highlight>
                <a:latin typeface="Trebuchet MS" panose="020B0603020202020204"/>
                <a:ea typeface="Trebuchet MS" panose="020B0603020202020204"/>
                <a:cs typeface="Trebuchet MS" panose="020B0603020202020204"/>
                <a:sym typeface="Trebuchet MS" panose="020B0603020202020204"/>
              </a:rPr>
              <a:t>  </a:t>
            </a: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cxnSp>
        <p:nvCxnSpPr>
          <p:cNvPr id="99" name="Google Shape;99;p20"/>
          <p:cNvCxnSpPr/>
          <p:nvPr/>
        </p:nvCxnSpPr>
        <p:spPr>
          <a:xfrm>
            <a:off x="1285500" y="1940725"/>
            <a:ext cx="829800" cy="349200"/>
          </a:xfrm>
          <a:prstGeom prst="straightConnector1">
            <a:avLst/>
          </a:prstGeom>
          <a:noFill/>
          <a:ln w="28575" cap="flat" cmpd="sng">
            <a:solidFill>
              <a:schemeClr val="dk2"/>
            </a:solidFill>
            <a:prstDash val="solid"/>
            <a:round/>
            <a:headEnd type="none" w="med" len="med"/>
            <a:tailEnd type="triangle" w="med" len="med"/>
          </a:ln>
        </p:spPr>
      </p:cxnSp>
      <p:sp>
        <p:nvSpPr>
          <p:cNvPr id="100" name="Google Shape;100;p20"/>
          <p:cNvSpPr txBox="1"/>
          <p:nvPr>
            <p:ph type="body" idx="1"/>
          </p:nvPr>
        </p:nvSpPr>
        <p:spPr>
          <a:xfrm>
            <a:off x="58500" y="1191475"/>
            <a:ext cx="1316100" cy="7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Variable keyword</a:t>
            </a:r>
            <a:endParaRPr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cxnSp>
        <p:nvCxnSpPr>
          <p:cNvPr id="101" name="Google Shape;101;p20"/>
          <p:cNvCxnSpPr/>
          <p:nvPr/>
        </p:nvCxnSpPr>
        <p:spPr>
          <a:xfrm flipH="1">
            <a:off x="3030500" y="1484100"/>
            <a:ext cx="550500" cy="698400"/>
          </a:xfrm>
          <a:prstGeom prst="straightConnector1">
            <a:avLst/>
          </a:prstGeom>
          <a:noFill/>
          <a:ln w="28575" cap="flat" cmpd="sng">
            <a:solidFill>
              <a:schemeClr val="dk2"/>
            </a:solidFill>
            <a:prstDash val="solid"/>
            <a:round/>
            <a:headEnd type="none" w="med" len="med"/>
            <a:tailEnd type="triangle" w="med" len="med"/>
          </a:ln>
        </p:spPr>
      </p:cxnSp>
      <p:sp>
        <p:nvSpPr>
          <p:cNvPr id="102" name="Google Shape;102;p20"/>
          <p:cNvSpPr txBox="1"/>
          <p:nvPr>
            <p:ph type="body" idx="1"/>
          </p:nvPr>
        </p:nvSpPr>
        <p:spPr>
          <a:xfrm>
            <a:off x="3531975" y="1088275"/>
            <a:ext cx="1316100" cy="7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Object name</a:t>
            </a:r>
            <a:endParaRPr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cxnSp>
        <p:nvCxnSpPr>
          <p:cNvPr id="103" name="Google Shape;103;p20"/>
          <p:cNvCxnSpPr/>
          <p:nvPr/>
        </p:nvCxnSpPr>
        <p:spPr>
          <a:xfrm flipH="1">
            <a:off x="4082675" y="1836613"/>
            <a:ext cx="1262400" cy="540300"/>
          </a:xfrm>
          <a:prstGeom prst="straightConnector1">
            <a:avLst/>
          </a:prstGeom>
          <a:noFill/>
          <a:ln w="28575" cap="flat" cmpd="sng">
            <a:solidFill>
              <a:schemeClr val="dk2"/>
            </a:solidFill>
            <a:prstDash val="solid"/>
            <a:round/>
            <a:headEnd type="none" w="med" len="med"/>
            <a:tailEnd type="triangle" w="med" len="med"/>
          </a:ln>
        </p:spPr>
      </p:cxnSp>
      <p:sp>
        <p:nvSpPr>
          <p:cNvPr id="104" name="Google Shape;104;p20"/>
          <p:cNvSpPr txBox="1"/>
          <p:nvPr>
            <p:ph type="body" idx="1"/>
          </p:nvPr>
        </p:nvSpPr>
        <p:spPr>
          <a:xfrm>
            <a:off x="5156925" y="846050"/>
            <a:ext cx="2001000" cy="11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Curly braces the object creation</a:t>
            </a:r>
            <a:endParaRPr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05" name="Google Shape;105;p20"/>
          <p:cNvSpPr txBox="1"/>
          <p:nvPr>
            <p:ph type="body" idx="1"/>
          </p:nvPr>
        </p:nvSpPr>
        <p:spPr>
          <a:xfrm>
            <a:off x="58500" y="3192175"/>
            <a:ext cx="1433100" cy="7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Property OR Key</a:t>
            </a:r>
            <a:endParaRPr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06" name="Google Shape;106;p20"/>
          <p:cNvSpPr txBox="1"/>
          <p:nvPr>
            <p:ph type="body" idx="1"/>
          </p:nvPr>
        </p:nvSpPr>
        <p:spPr>
          <a:xfrm>
            <a:off x="6941800" y="3613375"/>
            <a:ext cx="131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Values</a:t>
            </a:r>
            <a:endParaRPr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cxnSp>
        <p:nvCxnSpPr>
          <p:cNvPr id="107" name="Google Shape;107;p20"/>
          <p:cNvCxnSpPr>
            <a:stCxn id="105" idx="3"/>
          </p:cNvCxnSpPr>
          <p:nvPr/>
        </p:nvCxnSpPr>
        <p:spPr>
          <a:xfrm rot="10800000" flipH="1">
            <a:off x="1491600" y="3263275"/>
            <a:ext cx="1127100" cy="284700"/>
          </a:xfrm>
          <a:prstGeom prst="straightConnector1">
            <a:avLst/>
          </a:prstGeom>
          <a:noFill/>
          <a:ln w="28575" cap="flat" cmpd="sng">
            <a:solidFill>
              <a:schemeClr val="dk2"/>
            </a:solidFill>
            <a:prstDash val="solid"/>
            <a:round/>
            <a:headEnd type="none" w="med" len="med"/>
            <a:tailEnd type="triangle" w="med" len="med"/>
          </a:ln>
        </p:spPr>
      </p:cxnSp>
      <p:cxnSp>
        <p:nvCxnSpPr>
          <p:cNvPr id="108" name="Google Shape;108;p20"/>
          <p:cNvCxnSpPr/>
          <p:nvPr/>
        </p:nvCxnSpPr>
        <p:spPr>
          <a:xfrm rot="10800000">
            <a:off x="5465675" y="3639325"/>
            <a:ext cx="1556700" cy="85800"/>
          </a:xfrm>
          <a:prstGeom prst="straightConnector1">
            <a:avLst/>
          </a:prstGeom>
          <a:noFill/>
          <a:ln w="28575" cap="flat" cmpd="sng">
            <a:solidFill>
              <a:schemeClr val="dk2"/>
            </a:solidFill>
            <a:prstDash val="solid"/>
            <a:round/>
            <a:headEnd type="none" w="med" len="med"/>
            <a:tailEnd type="triangle" w="med" len="med"/>
          </a:ln>
        </p:spPr>
      </p:cxnSp>
      <p:cxnSp>
        <p:nvCxnSpPr>
          <p:cNvPr id="109" name="Google Shape;109;p20"/>
          <p:cNvCxnSpPr/>
          <p:nvPr/>
        </p:nvCxnSpPr>
        <p:spPr>
          <a:xfrm flipH="1">
            <a:off x="5062900" y="2236050"/>
            <a:ext cx="1719000" cy="637800"/>
          </a:xfrm>
          <a:prstGeom prst="straightConnector1">
            <a:avLst/>
          </a:prstGeom>
          <a:noFill/>
          <a:ln w="28575" cap="flat" cmpd="sng">
            <a:solidFill>
              <a:schemeClr val="dk2"/>
            </a:solidFill>
            <a:prstDash val="solid"/>
            <a:round/>
            <a:headEnd type="none" w="med" len="med"/>
            <a:tailEnd type="triangle" w="med" len="med"/>
          </a:ln>
        </p:spPr>
      </p:cxnSp>
      <p:sp>
        <p:nvSpPr>
          <p:cNvPr id="110" name="Google Shape;110;p20"/>
          <p:cNvSpPr txBox="1"/>
          <p:nvPr>
            <p:ph type="body" idx="1"/>
          </p:nvPr>
        </p:nvSpPr>
        <p:spPr>
          <a:xfrm>
            <a:off x="6781900" y="1538725"/>
            <a:ext cx="2069400" cy="15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Comma to </a:t>
            </a: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separate</a:t>
            </a:r>
            <a:r>
              <a:rPr lang="en-GB" sz="21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 </a:t>
            </a:r>
            <a:r>
              <a:rPr lang="en-GB" sz="2100">
                <a:solidFill>
                  <a:srgbClr val="333333"/>
                </a:solidFill>
                <a:highlight>
                  <a:srgbClr val="FFFFFF"/>
                </a:highlight>
                <a:latin typeface="Trebuchet MS" panose="020B0603020202020204"/>
                <a:ea typeface="Trebuchet MS" panose="020B0603020202020204"/>
                <a:cs typeface="Trebuchet MS" panose="020B0603020202020204"/>
                <a:sym typeface="Trebuchet MS" panose="020B0603020202020204"/>
              </a:rPr>
              <a:t>between properties.</a:t>
            </a:r>
            <a:endParaRPr sz="3000">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sz="2400">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10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1000"/>
                                        <p:tgtEl>
                                          <p:spTgt spid="1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0"/>
                                        <p:tgtEl>
                                          <p:spTgt spid="104"/>
                                        </p:tgtEl>
                                      </p:cBhvr>
                                    </p:animEffect>
                                  </p:childTnLst>
                                </p:cTn>
                              </p:par>
                              <p:par>
                                <p:cTn id="24" presetID="10" presetClass="entr" presetSubtype="0"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100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1000"/>
                                        <p:tgtEl>
                                          <p:spTgt spid="105"/>
                                        </p:tgtEl>
                                      </p:cBhvr>
                                    </p:animEffect>
                                  </p:childTnLst>
                                </p:cTn>
                              </p:par>
                              <p:par>
                                <p:cTn id="32" presetID="10" presetClass="entr" presetSubtype="0" fill="hold"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1000"/>
                                        <p:tgtEl>
                                          <p:spTgt spid="10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10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1000"/>
                                        <p:tgtEl>
                                          <p:spTgt spid="1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1000"/>
                                        <p:tgtEl>
                                          <p:spTgt spid="110"/>
                                        </p:tgtEl>
                                      </p:cBhvr>
                                    </p:animEffect>
                                  </p:childTnLst>
                                </p:cTn>
                              </p:par>
                              <p:par>
                                <p:cTn id="48" presetID="10" presetClass="entr" presetSubtype="0" fill="hold" nodeType="with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fade">
                                      <p:cBhvr>
                                        <p:cTn id="50"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255150"/>
            <a:ext cx="8520600" cy="5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1-Object Example</a:t>
            </a:r>
            <a:endParaRPr sz="2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16" name="Google Shape;116;p21"/>
          <p:cNvSpPr txBox="1"/>
          <p:nvPr>
            <p:ph type="body" idx="1"/>
          </p:nvPr>
        </p:nvSpPr>
        <p:spPr>
          <a:xfrm>
            <a:off x="311700" y="846150"/>
            <a:ext cx="8520600" cy="42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Laptop has a </a:t>
            </a:r>
            <a:r>
              <a:rPr lang="en-GB" sz="2000">
                <a:latin typeface="Times New Roman" panose="02020603050405020304"/>
                <a:ea typeface="Times New Roman" panose="02020603050405020304"/>
                <a:cs typeface="Times New Roman" panose="02020603050405020304"/>
                <a:sym typeface="Times New Roman" panose="02020603050405020304"/>
              </a:rPr>
              <a:t>brand </a:t>
            </a: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(Lenovo or Apple), </a:t>
            </a:r>
            <a:r>
              <a:rPr lang="en-GB" sz="1200">
                <a:solidFill>
                  <a:srgbClr val="333333"/>
                </a:solidFill>
                <a:highlight>
                  <a:srgbClr val="FFFFFF"/>
                </a:highlight>
              </a:rPr>
              <a:t> </a:t>
            </a: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a screen size (13 or 15 inch), RAM (8 or 16GB).</a:t>
            </a: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160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endParaRPr sz="2000" baseline="-25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7" name="Google Shape;117;p21"/>
          <p:cNvPicPr preferRelativeResize="0"/>
          <p:nvPr/>
        </p:nvPicPr>
        <p:blipFill>
          <a:blip r:embed="rId1"/>
          <a:stretch>
            <a:fillRect/>
          </a:stretch>
        </p:blipFill>
        <p:spPr>
          <a:xfrm>
            <a:off x="657525" y="1984975"/>
            <a:ext cx="7372350" cy="224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23"/>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Exercises</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1, 2, 3, 4</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4"/>
          <p:cNvSpPr txBox="1"/>
          <p:nvPr>
            <p:ph type="body" idx="1"/>
          </p:nvPr>
        </p:nvSpPr>
        <p:spPr>
          <a:xfrm>
            <a:off x="311700" y="18264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Accessing</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 an Object’s property</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13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2</a:t>
            </a:r>
            <a:r>
              <a:rPr lang="en-GB" sz="2600" b="1">
                <a:latin typeface="Times New Roman" panose="02020603050405020304"/>
                <a:ea typeface="Times New Roman" panose="02020603050405020304"/>
                <a:cs typeface="Times New Roman" panose="02020603050405020304"/>
                <a:sym typeface="Times New Roman" panose="02020603050405020304"/>
              </a:rPr>
              <a:t>- Getting a value of an Object’s property</a:t>
            </a:r>
            <a:endParaRPr sz="2400" b="1"/>
          </a:p>
        </p:txBody>
      </p:sp>
      <p:sp>
        <p:nvSpPr>
          <p:cNvPr id="138" name="Google Shape;138;p25"/>
          <p:cNvSpPr txBox="1"/>
          <p:nvPr>
            <p:ph type="body" idx="1"/>
          </p:nvPr>
        </p:nvSpPr>
        <p:spPr>
          <a:xfrm>
            <a:off x="311700" y="708850"/>
            <a:ext cx="8520600" cy="18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a:solidFill>
                  <a:srgbClr val="0000FF"/>
                </a:solidFill>
                <a:highlight>
                  <a:schemeClr val="lt2"/>
                </a:highlight>
                <a:latin typeface="Trebuchet MS" panose="020B0603020202020204"/>
                <a:ea typeface="Trebuchet MS" panose="020B0603020202020204"/>
                <a:cs typeface="Trebuchet MS" panose="020B0603020202020204"/>
                <a:sym typeface="Trebuchet MS" panose="020B0603020202020204"/>
              </a:rPr>
              <a:t>13</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39" name="Google Shape;139;p25"/>
          <p:cNvSpPr txBox="1"/>
          <p:nvPr>
            <p:ph type="body" idx="1"/>
          </p:nvPr>
        </p:nvSpPr>
        <p:spPr>
          <a:xfrm>
            <a:off x="410425" y="2417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//Access the value of an Object’s property</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endParaRPr b="1">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40" name="Google Shape;140;p25"/>
          <p:cNvSpPr txBox="1"/>
          <p:nvPr>
            <p:ph type="body" idx="1"/>
          </p:nvPr>
        </p:nvSpPr>
        <p:spPr>
          <a:xfrm>
            <a:off x="410425" y="2891975"/>
            <a:ext cx="8520600" cy="20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chemeClr val="lt2"/>
                </a:highlight>
                <a:latin typeface="Trebuchet MS" panose="020B0603020202020204"/>
                <a:ea typeface="Trebuchet MS" panose="020B0603020202020204"/>
                <a:cs typeface="Trebuchet MS" panose="020B0603020202020204"/>
                <a:sym typeface="Trebuchet MS" panose="020B0603020202020204"/>
              </a:rPr>
              <a:t>brand</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//Lenovo</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chemeClr val="lt2"/>
                </a:highlight>
                <a:latin typeface="Trebuchet MS" panose="020B0603020202020204"/>
                <a:ea typeface="Trebuchet MS" panose="020B0603020202020204"/>
                <a:cs typeface="Trebuchet MS" panose="020B0603020202020204"/>
                <a:sym typeface="Trebuchet MS" panose="020B0603020202020204"/>
              </a:rPr>
              <a:t>“brand”</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//Lenovo</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chemeClr val="lt2"/>
                </a:highlight>
                <a:latin typeface="Trebuchet MS" panose="020B0603020202020204"/>
                <a:ea typeface="Trebuchet MS" panose="020B0603020202020204"/>
                <a:cs typeface="Trebuchet MS" panose="020B0603020202020204"/>
                <a:sym typeface="Trebuchet MS" panose="020B0603020202020204"/>
              </a:rPr>
              <a:t>isTouchScreen</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rgbClr val="FFFFFF"/>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chemeClr val="lt2"/>
                </a:highlight>
                <a:latin typeface="Trebuchet MS" panose="020B0603020202020204"/>
                <a:ea typeface="Trebuchet MS" panose="020B0603020202020204"/>
                <a:cs typeface="Trebuchet MS" panose="020B0603020202020204"/>
                <a:sym typeface="Trebuchet MS" panose="020B0603020202020204"/>
              </a:rPr>
              <a:t>“isTouchScreen”</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0" end="0"/>
                                            </p:txEl>
                                          </p:spTgt>
                                        </p:tgtEl>
                                        <p:attrNameLst>
                                          <p:attrName>style.visibility</p:attrName>
                                        </p:attrNameLst>
                                      </p:cBhvr>
                                      <p:to>
                                        <p:strVal val="visible"/>
                                      </p:to>
                                    </p:set>
                                    <p:animEffect transition="in" filter="fade">
                                      <p:cBhvr>
                                        <p:cTn id="12" dur="1000"/>
                                        <p:tgtEl>
                                          <p:spTgt spid="1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1" end="1"/>
                                            </p:txEl>
                                          </p:spTgt>
                                        </p:tgtEl>
                                        <p:attrNameLst>
                                          <p:attrName>style.visibility</p:attrName>
                                        </p:attrNameLst>
                                      </p:cBhvr>
                                      <p:to>
                                        <p:strVal val="visible"/>
                                      </p:to>
                                    </p:set>
                                    <p:animEffect transition="in" filter="fade">
                                      <p:cBhvr>
                                        <p:cTn id="17" dur="1000"/>
                                        <p:tgtEl>
                                          <p:spTgt spid="1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2" end="2"/>
                                            </p:txEl>
                                          </p:spTgt>
                                        </p:tgtEl>
                                        <p:attrNameLst>
                                          <p:attrName>style.visibility</p:attrName>
                                        </p:attrNameLst>
                                      </p:cBhvr>
                                      <p:to>
                                        <p:strVal val="visible"/>
                                      </p:to>
                                    </p:set>
                                    <p:animEffect transition="in" filter="fade">
                                      <p:cBhvr>
                                        <p:cTn id="22" dur="1000"/>
                                        <p:tgtEl>
                                          <p:spTgt spid="1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xEl>
                                              <p:pRg st="3" end="3"/>
                                            </p:txEl>
                                          </p:spTgt>
                                        </p:tgtEl>
                                        <p:attrNameLst>
                                          <p:attrName>style.visibility</p:attrName>
                                        </p:attrNameLst>
                                      </p:cBhvr>
                                      <p:to>
                                        <p:strVal val="visible"/>
                                      </p:to>
                                    </p:set>
                                    <p:animEffect transition="in" filter="fade">
                                      <p:cBhvr>
                                        <p:cTn id="27" dur="1000"/>
                                        <p:tgtEl>
                                          <p:spTgt spid="1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
                                            <p:txEl>
                                              <p:pRg st="4" end="4"/>
                                            </p:txEl>
                                          </p:spTgt>
                                        </p:tgtEl>
                                        <p:attrNameLst>
                                          <p:attrName>style.visibility</p:attrName>
                                        </p:attrNameLst>
                                      </p:cBhvr>
                                      <p:to>
                                        <p:strVal val="visible"/>
                                      </p:to>
                                    </p:set>
                                    <p:animEffect transition="in" filter="fade">
                                      <p:cBhvr>
                                        <p:cTn id="32" dur="1000"/>
                                        <p:tgtEl>
                                          <p:spTgt spid="140">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br>
              <a:rPr lang="en-GB" altLang="en-US" sz="2400"/>
            </a:br>
            <a:endParaRPr lang="en-GB" altLang="en-US" sz="2400"/>
          </a:p>
        </p:txBody>
      </p:sp>
      <p:pic>
        <p:nvPicPr>
          <p:cNvPr id="101" name="Picture 100"/>
          <p:cNvPicPr/>
          <p:nvPr/>
        </p:nvPicPr>
        <p:blipFill>
          <a:blip r:embed="rId1"/>
          <a:stretch>
            <a:fillRect/>
          </a:stretch>
        </p:blipFill>
        <p:spPr>
          <a:xfrm>
            <a:off x="0" y="171450"/>
            <a:ext cx="9144000" cy="480060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28"/>
          <p:cNvSpPr txBox="1"/>
          <p:nvPr>
            <p:ph type="body" idx="1"/>
          </p:nvPr>
        </p:nvSpPr>
        <p:spPr>
          <a:xfrm>
            <a:off x="311700" y="19026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Adding Or Updating a </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property’</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s value</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13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2- Adding </a:t>
            </a:r>
            <a:r>
              <a:rPr lang="en-GB" sz="2600" b="1">
                <a:latin typeface="Times New Roman" panose="02020603050405020304"/>
                <a:ea typeface="Times New Roman" panose="02020603050405020304"/>
                <a:cs typeface="Times New Roman" panose="02020603050405020304"/>
                <a:sym typeface="Times New Roman" panose="02020603050405020304"/>
              </a:rPr>
              <a:t>a new Object’s property</a:t>
            </a:r>
            <a:endParaRPr sz="2400" b="1"/>
          </a:p>
        </p:txBody>
      </p:sp>
      <p:sp>
        <p:nvSpPr>
          <p:cNvPr id="161" name="Google Shape;161;p29"/>
          <p:cNvSpPr txBox="1"/>
          <p:nvPr>
            <p:ph type="body" idx="1"/>
          </p:nvPr>
        </p:nvSpPr>
        <p:spPr>
          <a:xfrm>
            <a:off x="311700" y="708850"/>
            <a:ext cx="8520600" cy="17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a:solidFill>
                  <a:srgbClr val="0000FF"/>
                </a:solidFill>
                <a:highlight>
                  <a:schemeClr val="lt2"/>
                </a:highlight>
                <a:latin typeface="Trebuchet MS" panose="020B0603020202020204"/>
                <a:ea typeface="Trebuchet MS" panose="020B0603020202020204"/>
                <a:cs typeface="Trebuchet MS" panose="020B0603020202020204"/>
                <a:sym typeface="Trebuchet MS" panose="020B0603020202020204"/>
              </a:rPr>
              <a:t>13</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62" name="Google Shape;162;p29"/>
          <p:cNvSpPr txBox="1"/>
          <p:nvPr>
            <p:ph type="body" idx="1"/>
          </p:nvPr>
        </p:nvSpPr>
        <p:spPr>
          <a:xfrm>
            <a:off x="410425" y="2417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laptop.spaceStorage = </a:t>
            </a:r>
            <a:r>
              <a:rPr lang="en-GB" b="1">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15</a:t>
            </a:r>
            <a:r>
              <a:rPr lang="en-GB" b="1">
                <a:highlight>
                  <a:schemeClr val="lt1"/>
                </a:highlight>
                <a:latin typeface="Trebuchet MS" panose="020B0603020202020204"/>
                <a:ea typeface="Trebuchet MS" panose="020B0603020202020204"/>
                <a:cs typeface="Trebuchet MS" panose="020B0603020202020204"/>
                <a:sym typeface="Trebuchet MS" panose="020B0603020202020204"/>
              </a:rPr>
              <a:t>            </a:t>
            </a:r>
            <a:r>
              <a:rPr lang="en-GB" sz="2000" b="1">
                <a:solidFill>
                  <a:srgbClr val="FF0000"/>
                </a:solidFill>
                <a:highlight>
                  <a:schemeClr val="lt1"/>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FF0000"/>
                </a:solidFill>
                <a:highlight>
                  <a:schemeClr val="lt1"/>
                </a:highlight>
                <a:latin typeface="Trebuchet MS" panose="020B0603020202020204"/>
                <a:ea typeface="Trebuchet MS" panose="020B0603020202020204"/>
                <a:cs typeface="Trebuchet MS" panose="020B0603020202020204"/>
                <a:sym typeface="Trebuchet MS" panose="020B0603020202020204"/>
              </a:rPr>
              <a:t>  </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laptop.spaceStorage =</a:t>
            </a:r>
            <a:r>
              <a:rPr lang="en-GB" b="1">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F1C232"/>
                </a:solidFill>
                <a:highlight>
                  <a:schemeClr val="lt2"/>
                </a:highlight>
                <a:latin typeface="Trebuchet MS" panose="020B0603020202020204"/>
                <a:ea typeface="Trebuchet MS" panose="020B0603020202020204"/>
                <a:cs typeface="Trebuchet MS" panose="020B0603020202020204"/>
                <a:sym typeface="Trebuchet MS" panose="020B0603020202020204"/>
              </a:rPr>
              <a:t>“15 GB”</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endParaRPr b="1">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63" name="Google Shape;163;p29"/>
          <p:cNvSpPr txBox="1"/>
          <p:nvPr>
            <p:ph type="body" idx="1"/>
          </p:nvPr>
        </p:nvSpPr>
        <p:spPr>
          <a:xfrm>
            <a:off x="410425" y="2891975"/>
            <a:ext cx="3739200" cy="21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a:solidFill>
                  <a:srgbClr val="0000FF"/>
                </a:solidFill>
                <a:highlight>
                  <a:schemeClr val="lt2"/>
                </a:highlight>
                <a:latin typeface="Trebuchet MS" panose="020B0603020202020204"/>
                <a:ea typeface="Trebuchet MS" panose="020B0603020202020204"/>
                <a:cs typeface="Trebuchet MS" panose="020B0603020202020204"/>
                <a:sym typeface="Trebuchet MS" panose="020B0603020202020204"/>
              </a:rPr>
              <a:t>13</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spaceStorage: </a:t>
            </a:r>
            <a:r>
              <a:rPr lang="en-GB">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15</a:t>
            </a:r>
            <a:endParaRPr>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64" name="Google Shape;164;p29"/>
          <p:cNvSpPr txBox="1"/>
          <p:nvPr>
            <p:ph type="body" idx="1"/>
          </p:nvPr>
        </p:nvSpPr>
        <p:spPr>
          <a:xfrm>
            <a:off x="4961450" y="3719975"/>
            <a:ext cx="33111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rPr>
              <a:t>New property and its value added</a:t>
            </a:r>
            <a:endParaRPr>
              <a:solidFill>
                <a:srgbClr val="000000"/>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cxnSp>
        <p:nvCxnSpPr>
          <p:cNvPr id="165" name="Google Shape;165;p29"/>
          <p:cNvCxnSpPr>
            <a:stCxn id="164" idx="1"/>
          </p:cNvCxnSpPr>
          <p:nvPr/>
        </p:nvCxnSpPr>
        <p:spPr>
          <a:xfrm flipH="1">
            <a:off x="2887250" y="4089275"/>
            <a:ext cx="2074200" cy="624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xEl>
                                              <p:pRg st="0" end="0"/>
                                            </p:txEl>
                                          </p:spTgt>
                                        </p:tgtEl>
                                        <p:attrNameLst>
                                          <p:attrName>style.visibility</p:attrName>
                                        </p:attrNameLst>
                                      </p:cBhvr>
                                      <p:to>
                                        <p:strVal val="visible"/>
                                      </p:to>
                                    </p:set>
                                    <p:animEffect transition="in" filter="fade">
                                      <p:cBhvr>
                                        <p:cTn id="12" dur="1000"/>
                                        <p:tgtEl>
                                          <p:spTgt spid="1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
                                            <p:txEl>
                                              <p:pRg st="1" end="1"/>
                                            </p:txEl>
                                          </p:spTgt>
                                        </p:tgtEl>
                                        <p:attrNameLst>
                                          <p:attrName>style.visibility</p:attrName>
                                        </p:attrNameLst>
                                      </p:cBhvr>
                                      <p:to>
                                        <p:strVal val="visible"/>
                                      </p:to>
                                    </p:set>
                                    <p:animEffect transition="in" filter="fade">
                                      <p:cBhvr>
                                        <p:cTn id="17" dur="1000"/>
                                        <p:tgtEl>
                                          <p:spTgt spid="1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
                                            <p:txEl>
                                              <p:pRg st="2" end="2"/>
                                            </p:txEl>
                                          </p:spTgt>
                                        </p:tgtEl>
                                        <p:attrNameLst>
                                          <p:attrName>style.visibility</p:attrName>
                                        </p:attrNameLst>
                                      </p:cBhvr>
                                      <p:to>
                                        <p:strVal val="visible"/>
                                      </p:to>
                                    </p:set>
                                    <p:animEffect transition="in" filter="fade">
                                      <p:cBhvr>
                                        <p:cTn id="22" dur="1000"/>
                                        <p:tgtEl>
                                          <p:spTgt spid="16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fade">
                                      <p:cBhvr>
                                        <p:cTn id="27" dur="1000"/>
                                        <p:tgtEl>
                                          <p:spTgt spid="1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childTnLst>
                                </p:cTn>
                              </p:par>
                              <p:par>
                                <p:cTn id="33" presetID="10" presetClass="entr" presetSubtype="0" fill="hold" nodeType="withEffect">
                                  <p:stCondLst>
                                    <p:cond delay="0"/>
                                  </p:stCondLst>
                                  <p:childTnLst>
                                    <p:set>
                                      <p:cBhvr>
                                        <p:cTn id="34" dur="1" fill="hold">
                                          <p:stCondLst>
                                            <p:cond delay="0"/>
                                          </p:stCondLst>
                                        </p:cTn>
                                        <p:tgtEl>
                                          <p:spTgt spid="165"/>
                                        </p:tgtEl>
                                        <p:attrNameLst>
                                          <p:attrName>style.visibility</p:attrName>
                                        </p:attrNameLst>
                                      </p:cBhvr>
                                      <p:to>
                                        <p:strVal val="visible"/>
                                      </p:to>
                                    </p:set>
                                    <p:animEffect transition="in" filter="fade">
                                      <p:cBhvr>
                                        <p:cTn id="35"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3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2- Updating a value of an Object’s property</a:t>
            </a:r>
            <a:endParaRPr sz="2400" b="1"/>
          </a:p>
        </p:txBody>
      </p:sp>
      <p:sp>
        <p:nvSpPr>
          <p:cNvPr id="171" name="Google Shape;171;p30"/>
          <p:cNvSpPr txBox="1"/>
          <p:nvPr>
            <p:ph type="body" idx="1"/>
          </p:nvPr>
        </p:nvSpPr>
        <p:spPr>
          <a:xfrm>
            <a:off x="311700" y="708850"/>
            <a:ext cx="8520600" cy="17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a:solidFill>
                  <a:srgbClr val="0000FF"/>
                </a:solidFill>
                <a:highlight>
                  <a:schemeClr val="lt2"/>
                </a:highlight>
                <a:latin typeface="Trebuchet MS" panose="020B0603020202020204"/>
                <a:ea typeface="Trebuchet MS" panose="020B0603020202020204"/>
                <a:cs typeface="Trebuchet MS" panose="020B0603020202020204"/>
                <a:sym typeface="Trebuchet MS" panose="020B0603020202020204"/>
              </a:rPr>
              <a:t>13</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72" name="Google Shape;172;p30"/>
          <p:cNvSpPr txBox="1"/>
          <p:nvPr>
            <p:ph type="body" idx="1"/>
          </p:nvPr>
        </p:nvSpPr>
        <p:spPr>
          <a:xfrm>
            <a:off x="410425" y="2417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laptop.brand =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“HP”</a:t>
            </a:r>
            <a:r>
              <a:rPr lang="en-GB" b="1">
                <a:highlight>
                  <a:schemeClr val="lt1"/>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FF0000"/>
                </a:solidFill>
                <a:highlight>
                  <a:schemeClr val="lt1"/>
                </a:highlight>
                <a:latin typeface="Trebuchet MS" panose="020B0603020202020204"/>
                <a:ea typeface="Trebuchet MS" panose="020B0603020202020204"/>
                <a:cs typeface="Trebuchet MS" panose="020B0603020202020204"/>
                <a:sym typeface="Trebuchet MS" panose="020B0603020202020204"/>
              </a:rPr>
              <a:t>               </a:t>
            </a: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laptop[“brand”]</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“HP”</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endParaRPr b="1">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73" name="Google Shape;173;p30"/>
          <p:cNvSpPr txBox="1"/>
          <p:nvPr>
            <p:ph type="body" idx="1"/>
          </p:nvPr>
        </p:nvSpPr>
        <p:spPr>
          <a:xfrm>
            <a:off x="410425" y="2891975"/>
            <a:ext cx="3739200" cy="21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“HP”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a:solidFill>
                  <a:srgbClr val="0000FF"/>
                </a:solidFill>
                <a:highlight>
                  <a:schemeClr val="lt2"/>
                </a:highlight>
                <a:latin typeface="Trebuchet MS" panose="020B0603020202020204"/>
                <a:ea typeface="Trebuchet MS" panose="020B0603020202020204"/>
                <a:cs typeface="Trebuchet MS" panose="020B0603020202020204"/>
                <a:sym typeface="Trebuchet MS" panose="020B0603020202020204"/>
              </a:rPr>
              <a:t>13</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spaceStorage: </a:t>
            </a:r>
            <a:r>
              <a:rPr lang="en-GB">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15</a:t>
            </a:r>
            <a:endParaRPr>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
        <p:nvSpPr>
          <p:cNvPr id="174" name="Google Shape;174;p30"/>
          <p:cNvSpPr txBox="1"/>
          <p:nvPr>
            <p:ph type="body" idx="1"/>
          </p:nvPr>
        </p:nvSpPr>
        <p:spPr>
          <a:xfrm>
            <a:off x="4458600" y="3599100"/>
            <a:ext cx="2444100" cy="8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highlight>
                  <a:srgbClr val="FFFFFF"/>
                </a:highlight>
                <a:latin typeface="Trebuchet MS" panose="020B0603020202020204"/>
                <a:ea typeface="Trebuchet MS" panose="020B0603020202020204"/>
                <a:cs typeface="Trebuchet MS" panose="020B0603020202020204"/>
                <a:sym typeface="Trebuchet MS" panose="020B0603020202020204"/>
              </a:rPr>
              <a:t>Brand’s value changed to HP</a:t>
            </a:r>
            <a:r>
              <a:rPr lang="en-GB" b="1">
                <a:highlight>
                  <a:srgbClr val="FFFFFF"/>
                </a:highlight>
                <a:latin typeface="Trebuchet MS" panose="020B0603020202020204"/>
                <a:ea typeface="Trebuchet MS" panose="020B0603020202020204"/>
                <a:cs typeface="Trebuchet MS" panose="020B0603020202020204"/>
                <a:sym typeface="Trebuchet MS" panose="020B0603020202020204"/>
              </a:rPr>
              <a:t>            </a:t>
            </a:r>
            <a:endParaRPr>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cxnSp>
        <p:nvCxnSpPr>
          <p:cNvPr id="175" name="Google Shape;175;p30"/>
          <p:cNvCxnSpPr/>
          <p:nvPr/>
        </p:nvCxnSpPr>
        <p:spPr>
          <a:xfrm rot="10800000">
            <a:off x="2444100" y="3720000"/>
            <a:ext cx="2014500" cy="2820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xEl>
                                              <p:pRg st="0" end="0"/>
                                            </p:txEl>
                                          </p:spTgt>
                                        </p:tgtEl>
                                        <p:attrNameLst>
                                          <p:attrName>style.visibility</p:attrName>
                                        </p:attrNameLst>
                                      </p:cBhvr>
                                      <p:to>
                                        <p:strVal val="visible"/>
                                      </p:to>
                                    </p:set>
                                    <p:animEffect transition="in" filter="fade">
                                      <p:cBhvr>
                                        <p:cTn id="12" dur="1000"/>
                                        <p:tgtEl>
                                          <p:spTgt spid="1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
                                            <p:txEl>
                                              <p:pRg st="1" end="1"/>
                                            </p:txEl>
                                          </p:spTgt>
                                        </p:tgtEl>
                                        <p:attrNameLst>
                                          <p:attrName>style.visibility</p:attrName>
                                        </p:attrNameLst>
                                      </p:cBhvr>
                                      <p:to>
                                        <p:strVal val="visible"/>
                                      </p:to>
                                    </p:set>
                                    <p:animEffect transition="in" filter="fade">
                                      <p:cBhvr>
                                        <p:cTn id="17" dur="1000"/>
                                        <p:tgtEl>
                                          <p:spTgt spid="1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
                                            <p:txEl>
                                              <p:pRg st="2" end="2"/>
                                            </p:txEl>
                                          </p:spTgt>
                                        </p:tgtEl>
                                        <p:attrNameLst>
                                          <p:attrName>style.visibility</p:attrName>
                                        </p:attrNameLst>
                                      </p:cBhvr>
                                      <p:to>
                                        <p:strVal val="visible"/>
                                      </p:to>
                                    </p:set>
                                    <p:animEffect transition="in" filter="fade">
                                      <p:cBhvr>
                                        <p:cTn id="22" dur="1000"/>
                                        <p:tgtEl>
                                          <p:spTgt spid="1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3"/>
                                        </p:tgtEl>
                                        <p:attrNameLst>
                                          <p:attrName>style.visibility</p:attrName>
                                        </p:attrNameLst>
                                      </p:cBhvr>
                                      <p:to>
                                        <p:strVal val="visible"/>
                                      </p:to>
                                    </p:set>
                                    <p:animEffect transition="in" filter="fade">
                                      <p:cBhvr>
                                        <p:cTn id="27" dur="1000"/>
                                        <p:tgtEl>
                                          <p:spTgt spid="1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fade">
                                      <p:cBhvr>
                                        <p:cTn id="32" dur="1000"/>
                                        <p:tgtEl>
                                          <p:spTgt spid="174"/>
                                        </p:tgtEl>
                                      </p:cBhvr>
                                    </p:animEffect>
                                  </p:childTnLst>
                                </p:cTn>
                              </p:par>
                              <p:par>
                                <p:cTn id="33" presetID="10" presetClass="entr" presetSubtype="0" fill="hold" nodeType="withEffect">
                                  <p:stCondLst>
                                    <p:cond delay="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31"/>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Demo</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(objects 3)</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p32"/>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Exercises</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(Get and set expecises)</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20 mins </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3"/>
          <p:cNvSpPr txBox="1"/>
          <p:nvPr>
            <p:ph type="body" idx="1"/>
          </p:nvPr>
        </p:nvSpPr>
        <p:spPr>
          <a:xfrm>
            <a:off x="311700" y="18264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3-More about Object</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3- More about Object</a:t>
            </a:r>
            <a:endParaRPr sz="1800"/>
          </a:p>
        </p:txBody>
      </p:sp>
      <p:sp>
        <p:nvSpPr>
          <p:cNvPr id="196" name="Google Shape;196;p3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1600"/>
              </a:spcBef>
              <a:spcAft>
                <a:spcPts val="0"/>
              </a:spcAft>
              <a:buNone/>
            </a:pPr>
          </a:p>
          <a:p>
            <a:pPr marL="0" lvl="0" indent="0" algn="ctr" rtl="0">
              <a:spcBef>
                <a:spcPts val="160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An object’s property can be assigned a value of a </a:t>
            </a:r>
            <a:r>
              <a:rPr lang="en-GB" sz="2000" b="1">
                <a:latin typeface="Times New Roman" panose="02020603050405020304"/>
                <a:ea typeface="Times New Roman" panose="02020603050405020304"/>
                <a:cs typeface="Times New Roman" panose="02020603050405020304"/>
                <a:sym typeface="Times New Roman" panose="02020603050405020304"/>
              </a:rPr>
              <a:t>variable</a:t>
            </a:r>
            <a:r>
              <a:rPr lang="en-GB" sz="2000">
                <a:latin typeface="Times New Roman" panose="02020603050405020304"/>
                <a:ea typeface="Times New Roman" panose="02020603050405020304"/>
                <a:cs typeface="Times New Roman" panose="02020603050405020304"/>
                <a:sym typeface="Times New Roman" panose="02020603050405020304"/>
              </a:rPr>
              <a:t> like : Primitive data, an </a:t>
            </a:r>
            <a:r>
              <a:rPr lang="en-GB" sz="2000" b="1">
                <a:latin typeface="Times New Roman" panose="02020603050405020304"/>
                <a:ea typeface="Times New Roman" panose="02020603050405020304"/>
                <a:cs typeface="Times New Roman" panose="02020603050405020304"/>
                <a:sym typeface="Times New Roman" panose="02020603050405020304"/>
              </a:rPr>
              <a:t>Array</a:t>
            </a:r>
            <a:r>
              <a:rPr lang="en-GB" sz="2000">
                <a:latin typeface="Times New Roman" panose="02020603050405020304"/>
                <a:ea typeface="Times New Roman" panose="02020603050405020304"/>
                <a:cs typeface="Times New Roman" panose="02020603050405020304"/>
                <a:sym typeface="Times New Roman" panose="02020603050405020304"/>
              </a:rPr>
              <a:t>, or an </a:t>
            </a:r>
            <a:r>
              <a:rPr lang="en-GB" sz="2000" b="1">
                <a:latin typeface="Times New Roman" panose="02020603050405020304"/>
                <a:ea typeface="Times New Roman" panose="02020603050405020304"/>
                <a:cs typeface="Times New Roman" panose="02020603050405020304"/>
                <a:sym typeface="Times New Roman" panose="02020603050405020304"/>
              </a:rPr>
              <a:t>Object.</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1600"/>
              </a:spcBef>
              <a:spcAft>
                <a:spcPts val="1600"/>
              </a:spcAft>
              <a:buNone/>
            </a:pPr>
            <a:r>
              <a:rPr lang="en-GB" sz="2000">
                <a:latin typeface="Times New Roman" panose="02020603050405020304"/>
                <a:ea typeface="Times New Roman" panose="02020603050405020304"/>
                <a:cs typeface="Times New Roman" panose="02020603050405020304"/>
                <a:sym typeface="Times New Roman" panose="02020603050405020304"/>
              </a:rPr>
              <a:t>We will see example for each ot this.</a:t>
            </a: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3- Object’s property assigned to a variable</a:t>
            </a:r>
            <a:endParaRPr sz="1800"/>
          </a:p>
        </p:txBody>
      </p:sp>
      <p:sp>
        <p:nvSpPr>
          <p:cNvPr id="202" name="Google Shape;202;p35"/>
          <p:cNvSpPr txBox="1"/>
          <p:nvPr>
            <p:ph type="body" idx="1"/>
          </p:nvPr>
        </p:nvSpPr>
        <p:spPr>
          <a:xfrm>
            <a:off x="311700" y="1152475"/>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 </a:t>
            </a: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screenSize</a:t>
            </a: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 = 50;</a:t>
            </a: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Clr>
                <a:schemeClr val="dk1"/>
              </a:buClr>
              <a:buSzPts val="1100"/>
              <a:buFont typeface="Arial" panose="020B0604020202020204"/>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chemeClr val="lt2"/>
                </a:highlight>
                <a:latin typeface="Trebuchet MS" panose="020B0603020202020204"/>
                <a:ea typeface="Trebuchet MS" panose="020B0603020202020204"/>
                <a:cs typeface="Trebuchet MS" panose="020B0603020202020204"/>
                <a:sym typeface="Trebuchet MS" panose="020B0603020202020204"/>
              </a:rPr>
              <a:t>screenSize</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rPr>
              <a:t>                 </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50</a:t>
            </a:r>
            <a:endParaRPr b="1">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3- Object’s property assigned to an Array</a:t>
            </a:r>
            <a:endParaRPr sz="1800"/>
          </a:p>
        </p:txBody>
      </p:sp>
      <p:sp>
        <p:nvSpPr>
          <p:cNvPr id="208" name="Google Shape;208;p36"/>
          <p:cNvSpPr txBox="1"/>
          <p:nvPr>
            <p:ph type="body" idx="1"/>
          </p:nvPr>
        </p:nvSpPr>
        <p:spPr>
          <a:xfrm>
            <a:off x="311700" y="1152475"/>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 </a:t>
            </a: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screenSize</a:t>
            </a: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 = 50;</a:t>
            </a: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 </a:t>
            </a:r>
            <a:r>
              <a:rPr lang="en-GB">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screenSize</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appInstalled: </a:t>
            </a:r>
            <a:r>
              <a:rPr lang="en-GB">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“VLC”, “Google Chrome”, “Microsoft App store”</a:t>
            </a:r>
            <a:r>
              <a:rPr lang="en-GB">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endParaRPr>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C27BA0"/>
                </a:solidFill>
                <a:highlight>
                  <a:schemeClr val="lt2"/>
                </a:highlight>
                <a:latin typeface="Trebuchet MS" panose="020B0603020202020204"/>
                <a:ea typeface="Trebuchet MS" panose="020B0603020202020204"/>
                <a:cs typeface="Trebuchet MS" panose="020B0603020202020204"/>
                <a:sym typeface="Trebuchet MS" panose="020B0603020202020204"/>
              </a:rPr>
              <a:t>appInstalled</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rPr>
              <a:t>                </a:t>
            </a:r>
            <a:endParaRPr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[“VLC”, “Google Chrome”, “Microsoft App store”]</a:t>
            </a:r>
            <a:endParaRPr b="1">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24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3- Object’s property assigned to an Object</a:t>
            </a:r>
            <a:endParaRPr sz="1800"/>
          </a:p>
        </p:txBody>
      </p:sp>
      <p:sp>
        <p:nvSpPr>
          <p:cNvPr id="214" name="Google Shape;214;p37"/>
          <p:cNvSpPr txBox="1"/>
          <p:nvPr>
            <p:ph type="body" idx="1"/>
          </p:nvPr>
        </p:nvSpPr>
        <p:spPr>
          <a:xfrm>
            <a:off x="311700" y="886350"/>
            <a:ext cx="8520600" cy="42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 </a:t>
            </a: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screenSize</a:t>
            </a: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 = 50;</a:t>
            </a: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Clr>
                <a:schemeClr val="dk1"/>
              </a:buClr>
              <a:buSzPts val="1100"/>
              <a:buFont typeface="Arial" panose="020B0604020202020204"/>
              <a:buNone/>
            </a:pPr>
            <a:endParaRPr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3C78D8"/>
                </a:solidFill>
                <a:highlight>
                  <a:schemeClr val="lt2"/>
                </a:highlight>
                <a:latin typeface="Trebuchet MS" panose="020B0603020202020204"/>
                <a:ea typeface="Trebuchet MS" panose="020B0603020202020204"/>
                <a:cs typeface="Trebuchet MS" panose="020B0603020202020204"/>
                <a:sym typeface="Trebuchet MS" panose="020B0603020202020204"/>
              </a:rPr>
              <a:t>let</a:t>
            </a:r>
            <a:r>
              <a:rPr lang="en-GB" b="1">
                <a:solidFill>
                  <a:srgbClr val="1155CC"/>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 = </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brand: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“Lenovo”</a:t>
            </a:r>
            <a:r>
              <a:rPr lang="en-GB">
                <a:highlight>
                  <a:schemeClr val="lt2"/>
                </a:highlight>
                <a:latin typeface="Trebuchet MS" panose="020B0603020202020204"/>
                <a:ea typeface="Trebuchet MS" panose="020B0603020202020204"/>
                <a:cs typeface="Trebuchet MS" panose="020B0603020202020204"/>
                <a:sym typeface="Trebuchet MS" panose="020B0603020202020204"/>
              </a:rPr>
              <a:t>,</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screenSize,</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appInstalled: [“VLC”, “Google Chrome”, “Microsoft App store”],</a:t>
            </a:r>
            <a:endParaRPr>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highlight>
                  <a:schemeClr val="lt2"/>
                </a:highlight>
                <a:latin typeface="Trebuchet MS" panose="020B0603020202020204"/>
                <a:ea typeface="Trebuchet MS" panose="020B0603020202020204"/>
                <a:cs typeface="Trebuchet MS" panose="020B0603020202020204"/>
                <a:sym typeface="Trebuchet MS" panose="020B0603020202020204"/>
              </a:rPr>
              <a:t>isTouchsScreen: </a:t>
            </a:r>
            <a:r>
              <a:rPr lang="en-GB">
                <a:solidFill>
                  <a:srgbClr val="FF00FF"/>
                </a:solidFill>
                <a:highlight>
                  <a:schemeClr val="lt2"/>
                </a:highlight>
                <a:latin typeface="Trebuchet MS" panose="020B0603020202020204"/>
                <a:ea typeface="Trebuchet MS" panose="020B0603020202020204"/>
                <a:cs typeface="Trebuchet MS" panose="020B0603020202020204"/>
                <a:sym typeface="Trebuchet MS" panose="020B0603020202020204"/>
              </a:rPr>
              <a:t>true</a:t>
            </a:r>
            <a:r>
              <a:rPr lang="en-GB">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endParaRPr>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457200" algn="l" rtl="0">
              <a:spcBef>
                <a:spcPts val="0"/>
              </a:spcBef>
              <a:spcAft>
                <a:spcPts val="0"/>
              </a:spcAft>
              <a:buNone/>
            </a:pPr>
            <a:r>
              <a:rPr lang="en-GB">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deviceSpecifications: </a:t>
            </a:r>
            <a:r>
              <a:rPr lang="en-GB">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 memory: </a:t>
            </a:r>
            <a:r>
              <a:rPr lang="en-GB">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4</a:t>
            </a:r>
            <a:r>
              <a:rPr lang="en-GB">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videoGraph: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“Intel HD” </a:t>
            </a:r>
            <a:r>
              <a:rPr lang="en-GB">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rPr>
              <a:t>}</a:t>
            </a:r>
            <a:endParaRPr>
              <a:solidFill>
                <a:srgbClr val="FF0000"/>
              </a:solidFill>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highlight>
                <a:schemeClr val="lt2"/>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rgbClr val="6AA84F"/>
                </a:solidFill>
                <a:highlight>
                  <a:schemeClr val="lt2"/>
                </a:highlight>
                <a:latin typeface="Trebuchet MS" panose="020B0603020202020204"/>
                <a:ea typeface="Trebuchet MS" panose="020B0603020202020204"/>
                <a:cs typeface="Trebuchet MS" panose="020B0603020202020204"/>
                <a:sym typeface="Trebuchet MS" panose="020B0603020202020204"/>
              </a:rPr>
              <a:t>console.log</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laptop</a:t>
            </a:r>
            <a:r>
              <a:rPr lang="en-GB" b="1">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rgbClr val="000000"/>
                </a:solidFill>
                <a:highlight>
                  <a:schemeClr val="lt2"/>
                </a:highlight>
                <a:latin typeface="Trebuchet MS" panose="020B0603020202020204"/>
                <a:ea typeface="Trebuchet MS" panose="020B0603020202020204"/>
                <a:cs typeface="Trebuchet MS" panose="020B0603020202020204"/>
                <a:sym typeface="Trebuchet MS" panose="020B0603020202020204"/>
              </a:rPr>
              <a:t>deviceSpecifications</a:t>
            </a: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rPr>
              <a:t>                </a:t>
            </a:r>
            <a:endParaRPr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endParaRPr b="1">
              <a:solidFill>
                <a:schemeClr val="dk1"/>
              </a:solidFill>
              <a:highlight>
                <a:srgbClr val="FFFFFF"/>
              </a:highlight>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r>
              <a:rPr lang="en-GB" b="1">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{memory: </a:t>
            </a:r>
            <a:r>
              <a:rPr lang="en-GB">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4</a:t>
            </a: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r>
              <a:rPr lang="en-GB">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rPr>
              <a:t> </a:t>
            </a: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videoGraph: </a:t>
            </a:r>
            <a:r>
              <a:rPr lang="en-GB">
                <a:solidFill>
                  <a:srgbClr val="B45F06"/>
                </a:solidFill>
                <a:highlight>
                  <a:schemeClr val="lt2"/>
                </a:highlight>
                <a:latin typeface="Trebuchet MS" panose="020B0603020202020204"/>
                <a:ea typeface="Trebuchet MS" panose="020B0603020202020204"/>
                <a:cs typeface="Trebuchet MS" panose="020B0603020202020204"/>
                <a:sym typeface="Trebuchet MS" panose="020B0603020202020204"/>
              </a:rPr>
              <a:t>“Intel HD”</a:t>
            </a:r>
            <a:r>
              <a:rPr lang="en-GB">
                <a:solidFill>
                  <a:schemeClr val="dk1"/>
                </a:solidFill>
                <a:highlight>
                  <a:schemeClr val="lt2"/>
                </a:highlight>
                <a:latin typeface="Trebuchet MS" panose="020B0603020202020204"/>
                <a:ea typeface="Trebuchet MS" panose="020B0603020202020204"/>
                <a:cs typeface="Trebuchet MS" panose="020B0603020202020204"/>
                <a:sym typeface="Trebuchet MS" panose="020B0603020202020204"/>
              </a:rPr>
              <a:t>}</a:t>
            </a:r>
            <a:endParaRPr b="1">
              <a:solidFill>
                <a:srgbClr val="4A86E8"/>
              </a:solidFill>
              <a:highlight>
                <a:schemeClr val="lt2"/>
              </a:highlight>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1"/>
          <p:cNvPicPr>
            <a:picLocks noChangeAspect="1"/>
          </p:cNvPicPr>
          <p:nvPr/>
        </p:nvPicPr>
        <p:blipFill>
          <a:blip r:embed="rId1"/>
          <a:stretch>
            <a:fillRect/>
          </a:stretch>
        </p:blipFill>
        <p:spPr>
          <a:xfrm>
            <a:off x="2007870" y="1131570"/>
            <a:ext cx="5128260" cy="28803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38"/>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Demo</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(objects3_objects_with_arrays)</a:t>
            </a:r>
            <a:endPar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p39"/>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Exercises</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40"/>
          <p:cNvSpPr txBox="1"/>
          <p:nvPr>
            <p:ph type="body" idx="1"/>
          </p:nvPr>
        </p:nvSpPr>
        <p:spPr>
          <a:xfrm>
            <a:off x="311700" y="18264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4-</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 Object Method</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28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4</a:t>
            </a:r>
            <a:r>
              <a:rPr lang="en-GB" sz="2600" b="1">
                <a:latin typeface="Times New Roman" panose="02020603050405020304"/>
                <a:ea typeface="Times New Roman" panose="02020603050405020304"/>
                <a:cs typeface="Times New Roman" panose="02020603050405020304"/>
                <a:sym typeface="Times New Roman" panose="02020603050405020304"/>
              </a:rPr>
              <a:t>- Object Method</a:t>
            </a:r>
            <a:endParaRPr sz="1800"/>
          </a:p>
        </p:txBody>
      </p:sp>
      <p:sp>
        <p:nvSpPr>
          <p:cNvPr id="235" name="Google Shape;235;p41"/>
          <p:cNvSpPr txBox="1"/>
          <p:nvPr>
            <p:ph type="body" idx="1"/>
          </p:nvPr>
        </p:nvSpPr>
        <p:spPr>
          <a:xfrm>
            <a:off x="311700" y="856575"/>
            <a:ext cx="8520600" cy="42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What is a method of an Object ????</a:t>
            </a: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r>
              <a:rPr lang="en-GB" sz="2000" b="1">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A method is a function attached to a particular object. It can reply to another property, can perform some calculation, or change the value of a property.</a:t>
            </a:r>
            <a:endParaRPr sz="2000" b="1">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2000" b="1">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600">
              <a:solidFill>
                <a:srgbClr val="000000"/>
              </a:solidFill>
              <a:highlight>
                <a:schemeClr val="lt2"/>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28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4- Object Method</a:t>
            </a:r>
            <a:endParaRPr sz="1800"/>
          </a:p>
        </p:txBody>
      </p:sp>
      <p:sp>
        <p:nvSpPr>
          <p:cNvPr id="241" name="Google Shape;241;p42"/>
          <p:cNvSpPr txBox="1"/>
          <p:nvPr>
            <p:ph type="body" idx="1"/>
          </p:nvPr>
        </p:nvSpPr>
        <p:spPr>
          <a:xfrm>
            <a:off x="432575" y="1180463"/>
            <a:ext cx="8520600" cy="23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Objects in the real world can also do things. </a:t>
            </a: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endParaRPr sz="2600">
              <a:solidFill>
                <a:srgbClr val="000000"/>
              </a:solidFill>
              <a:highlight>
                <a:schemeClr val="lt2"/>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242" name="Google Shape;242;p42"/>
          <p:cNvSpPr txBox="1"/>
          <p:nvPr>
            <p:ph type="body" idx="1"/>
          </p:nvPr>
        </p:nvSpPr>
        <p:spPr>
          <a:xfrm>
            <a:off x="540000" y="2296425"/>
            <a:ext cx="3430500" cy="10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A computer can display something on the screen. </a:t>
            </a:r>
            <a:endParaRPr sz="2600">
              <a:solidFill>
                <a:srgbClr val="000000"/>
              </a:solidFill>
              <a:highlight>
                <a:schemeClr val="lt2"/>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243" name="Google Shape;243;p42"/>
          <p:cNvSpPr txBox="1"/>
          <p:nvPr>
            <p:ph type="body" idx="1"/>
          </p:nvPr>
        </p:nvSpPr>
        <p:spPr>
          <a:xfrm>
            <a:off x="5401800" y="2325675"/>
            <a:ext cx="3430500" cy="9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Blog, add blog, update blog, delete blog. </a:t>
            </a:r>
            <a:endParaRPr sz="2600">
              <a:solidFill>
                <a:srgbClr val="000000"/>
              </a:solidFill>
              <a:highlight>
                <a:schemeClr val="lt2"/>
              </a:highlight>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4" name="Google Shape;244;p42"/>
          <p:cNvCxnSpPr/>
          <p:nvPr/>
        </p:nvCxnSpPr>
        <p:spPr>
          <a:xfrm flipH="1">
            <a:off x="2336600" y="1692150"/>
            <a:ext cx="1343100" cy="470100"/>
          </a:xfrm>
          <a:prstGeom prst="straightConnector1">
            <a:avLst/>
          </a:prstGeom>
          <a:noFill/>
          <a:ln w="28575" cap="flat" cmpd="sng">
            <a:solidFill>
              <a:schemeClr val="dk2"/>
            </a:solidFill>
            <a:prstDash val="solid"/>
            <a:round/>
            <a:headEnd type="none" w="med" len="med"/>
            <a:tailEnd type="triangle" w="med" len="med"/>
          </a:ln>
        </p:spPr>
      </p:cxnSp>
      <p:cxnSp>
        <p:nvCxnSpPr>
          <p:cNvPr id="245" name="Google Shape;245;p42"/>
          <p:cNvCxnSpPr/>
          <p:nvPr/>
        </p:nvCxnSpPr>
        <p:spPr>
          <a:xfrm>
            <a:off x="5331500" y="1624950"/>
            <a:ext cx="1275900" cy="5373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23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4- </a:t>
            </a:r>
            <a:r>
              <a:rPr lang="en-GB" sz="2600" b="1">
                <a:latin typeface="Times New Roman" panose="02020603050405020304"/>
                <a:ea typeface="Times New Roman" panose="02020603050405020304"/>
                <a:cs typeface="Times New Roman" panose="02020603050405020304"/>
                <a:sym typeface="Times New Roman" panose="02020603050405020304"/>
              </a:rPr>
              <a:t>Object Method example</a:t>
            </a:r>
            <a:endParaRPr lang="en-GB" sz="26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51" name="Google Shape;251;p43"/>
          <p:cNvPicPr preferRelativeResize="0"/>
          <p:nvPr/>
        </p:nvPicPr>
        <p:blipFill>
          <a:blip r:embed="rId1"/>
          <a:stretch>
            <a:fillRect/>
          </a:stretch>
        </p:blipFill>
        <p:spPr>
          <a:xfrm>
            <a:off x="1361050" y="1035850"/>
            <a:ext cx="5486400" cy="359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311700" y="23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600" b="1">
                <a:latin typeface="Times New Roman" panose="02020603050405020304"/>
                <a:ea typeface="Times New Roman" panose="02020603050405020304"/>
                <a:cs typeface="Times New Roman" panose="02020603050405020304"/>
                <a:sym typeface="Times New Roman" panose="02020603050405020304"/>
              </a:rPr>
              <a:t>4- </a:t>
            </a:r>
            <a:r>
              <a:rPr lang="en-GB" sz="2600" b="1">
                <a:latin typeface="Times New Roman" panose="02020603050405020304"/>
                <a:ea typeface="Times New Roman" panose="02020603050405020304"/>
                <a:cs typeface="Times New Roman" panose="02020603050405020304"/>
                <a:sym typeface="Times New Roman" panose="02020603050405020304"/>
              </a:rPr>
              <a:t>Object Method example</a:t>
            </a:r>
            <a:r>
              <a:rPr lang="en-GB" sz="2600" b="1">
                <a:latin typeface="Times New Roman" panose="02020603050405020304"/>
                <a:ea typeface="Times New Roman" panose="02020603050405020304"/>
                <a:cs typeface="Times New Roman" panose="02020603050405020304"/>
                <a:sym typeface="Times New Roman" panose="02020603050405020304"/>
              </a:rPr>
              <a:t> Short way to write.</a:t>
            </a:r>
            <a:endParaRPr lang="en-GB" sz="26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57" name="Google Shape;257;p44"/>
          <p:cNvPicPr preferRelativeResize="0"/>
          <p:nvPr/>
        </p:nvPicPr>
        <p:blipFill>
          <a:blip r:embed="rId1"/>
          <a:stretch>
            <a:fillRect/>
          </a:stretch>
        </p:blipFill>
        <p:spPr>
          <a:xfrm>
            <a:off x="1814513" y="1166813"/>
            <a:ext cx="5514975" cy="2809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00" y="23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4- Object Method example with Keyword </a:t>
            </a:r>
            <a:r>
              <a:rPr lang="en-GB" sz="2600" b="1" i="1">
                <a:latin typeface="Times New Roman" panose="02020603050405020304"/>
                <a:ea typeface="Times New Roman" panose="02020603050405020304"/>
                <a:cs typeface="Times New Roman" panose="02020603050405020304"/>
                <a:sym typeface="Times New Roman" panose="02020603050405020304"/>
              </a:rPr>
              <a:t>this</a:t>
            </a:r>
            <a:endParaRPr i="1"/>
          </a:p>
        </p:txBody>
      </p:sp>
      <p:pic>
        <p:nvPicPr>
          <p:cNvPr id="263" name="Google Shape;263;p45"/>
          <p:cNvPicPr preferRelativeResize="0"/>
          <p:nvPr/>
        </p:nvPicPr>
        <p:blipFill>
          <a:blip r:embed="rId1"/>
          <a:stretch>
            <a:fillRect/>
          </a:stretch>
        </p:blipFill>
        <p:spPr>
          <a:xfrm>
            <a:off x="636675" y="1004450"/>
            <a:ext cx="6115050" cy="2876550"/>
          </a:xfrm>
          <a:prstGeom prst="rect">
            <a:avLst/>
          </a:prstGeom>
          <a:noFill/>
          <a:ln>
            <a:noFill/>
          </a:ln>
        </p:spPr>
      </p:pic>
      <p:sp>
        <p:nvSpPr>
          <p:cNvPr id="264" name="Google Shape;264;p45"/>
          <p:cNvSpPr txBox="1"/>
          <p:nvPr>
            <p:ph type="body" idx="1"/>
          </p:nvPr>
        </p:nvSpPr>
        <p:spPr>
          <a:xfrm>
            <a:off x="6882925" y="1279825"/>
            <a:ext cx="2187600" cy="118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i="1">
                <a:solidFill>
                  <a:srgbClr val="FF0000"/>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This</a:t>
            </a: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keyword </a:t>
            </a: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refers</a:t>
            </a:r>
            <a:r>
              <a:rPr lang="en-GB" sz="2000">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to the current Object</a:t>
            </a:r>
            <a:endParaRPr sz="2600">
              <a:solidFill>
                <a:srgbClr val="000000"/>
              </a:solidFill>
              <a:highlight>
                <a:schemeClr val="lt2"/>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311700" y="23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4- Object Method example with incrementation</a:t>
            </a:r>
            <a:endParaRPr i="1"/>
          </a:p>
        </p:txBody>
      </p:sp>
      <p:pic>
        <p:nvPicPr>
          <p:cNvPr id="270" name="Google Shape;270;p46"/>
          <p:cNvPicPr preferRelativeResize="0"/>
          <p:nvPr/>
        </p:nvPicPr>
        <p:blipFill>
          <a:blip r:embed="rId1"/>
          <a:stretch>
            <a:fillRect/>
          </a:stretch>
        </p:blipFill>
        <p:spPr>
          <a:xfrm>
            <a:off x="1723650" y="967301"/>
            <a:ext cx="5179100" cy="3585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311700" y="149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b="1">
                <a:latin typeface="Times New Roman" panose="02020603050405020304"/>
                <a:ea typeface="Times New Roman" panose="02020603050405020304"/>
                <a:cs typeface="Times New Roman" panose="02020603050405020304"/>
                <a:sym typeface="Times New Roman" panose="02020603050405020304"/>
              </a:rPr>
              <a:t>4- Object Method example with conditional statement and parameters.</a:t>
            </a:r>
            <a:endParaRPr i="1"/>
          </a:p>
        </p:txBody>
      </p:sp>
      <p:pic>
        <p:nvPicPr>
          <p:cNvPr id="276" name="Google Shape;276;p47"/>
          <p:cNvPicPr preferRelativeResize="0"/>
          <p:nvPr/>
        </p:nvPicPr>
        <p:blipFill>
          <a:blip r:embed="rId1"/>
          <a:stretch>
            <a:fillRect/>
          </a:stretch>
        </p:blipFill>
        <p:spPr>
          <a:xfrm>
            <a:off x="1105900" y="1156725"/>
            <a:ext cx="6762750" cy="3905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708660" y="349885"/>
            <a:ext cx="7969250" cy="3046095"/>
          </a:xfrm>
          <a:prstGeom prst="rect">
            <a:avLst/>
          </a:prstGeom>
          <a:noFill/>
        </p:spPr>
        <p:txBody>
          <a:bodyPr wrap="square" rtlCol="0">
            <a:spAutoFit/>
          </a:bodyPr>
          <a:p>
            <a:r>
              <a:rPr lang="en-GB" altLang="en-US" sz="2000" b="1"/>
              <a:t>YOUR OWN MINDSET VOICE</a:t>
            </a:r>
            <a:endParaRPr lang="en-GB" altLang="en-US" sz="2000" b="1"/>
          </a:p>
          <a:p>
            <a:endParaRPr lang="en-GB" altLang="en-US" sz="2000"/>
          </a:p>
          <a:p>
            <a:r>
              <a:rPr lang="en-GB" altLang="en-US" sz="2000"/>
              <a:t>Step 1: Learn to hear your FIXED minset voice</a:t>
            </a:r>
            <a:endParaRPr lang="en-GB" altLang="en-US" sz="2000"/>
          </a:p>
          <a:p>
            <a:endParaRPr lang="en-GB" altLang="en-US" sz="2000"/>
          </a:p>
          <a:p>
            <a:r>
              <a:rPr lang="en-GB" altLang="en-US" sz="2000"/>
              <a:t>Step 2: Recognise that you have a choice</a:t>
            </a:r>
            <a:endParaRPr lang="en-GB" altLang="en-US" sz="2000"/>
          </a:p>
          <a:p>
            <a:endParaRPr lang="en-GB" altLang="en-US" sz="2000"/>
          </a:p>
          <a:p>
            <a:r>
              <a:rPr lang="en-GB" altLang="en-US" sz="2000"/>
              <a:t>Step 3: Take back to it with a GROWTH MINDSET voice</a:t>
            </a:r>
            <a:endParaRPr lang="en-GB" altLang="en-US" sz="2000"/>
          </a:p>
          <a:p>
            <a:endParaRPr lang="en-GB" altLang="en-US" sz="2000"/>
          </a:p>
          <a:p>
            <a:r>
              <a:rPr lang="en-GB" altLang="en-US" sz="2000"/>
              <a:t>Step 4: Take the growth mind actio</a:t>
            </a:r>
            <a:r>
              <a:rPr lang="en-GB" altLang="en-US" sz="2800"/>
              <a:t>n. </a:t>
            </a:r>
            <a:r>
              <a:rPr lang="en-GB" altLang="en-US" sz="3200"/>
              <a:t> </a:t>
            </a:r>
            <a:endParaRPr lang="en-GB" altLang="en-US" sz="3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48"/>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Demo</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49"/>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Exercises</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50"/>
          <p:cNvSpPr txBox="1"/>
          <p:nvPr>
            <p:ph type="body" idx="1"/>
          </p:nvPr>
        </p:nvSpPr>
        <p:spPr>
          <a:xfrm>
            <a:off x="311700" y="19026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5</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 Arrays of </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Object</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Arrays of objects - benefits</a:t>
            </a:r>
            <a:endParaRPr lang="en-GB"/>
          </a:p>
        </p:txBody>
      </p:sp>
      <p:sp>
        <p:nvSpPr>
          <p:cNvPr id="297" name="Google Shape;297;p5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Easier data manipulation - power of array methods</a:t>
            </a:r>
            <a:endParaRPr lang="en-GB"/>
          </a:p>
          <a:p>
            <a:pPr marL="914400" lvl="1" indent="-317500" algn="l" rtl="0">
              <a:spcBef>
                <a:spcPts val="0"/>
              </a:spcBef>
              <a:spcAft>
                <a:spcPts val="0"/>
              </a:spcAft>
              <a:buSzPts val="1400"/>
              <a:buChar char="○"/>
            </a:pPr>
            <a:r>
              <a:rPr lang="en-GB"/>
              <a:t>Method chaining = fewer variables</a:t>
            </a:r>
            <a:endParaRPr lang="en-GB"/>
          </a:p>
          <a:p>
            <a:pPr marL="914400" lvl="1" indent="-317500" algn="l" rtl="0">
              <a:spcBef>
                <a:spcPts val="0"/>
              </a:spcBef>
              <a:spcAft>
                <a:spcPts val="0"/>
              </a:spcAft>
              <a:buSzPts val="1400"/>
              <a:buChar char="○"/>
            </a:pPr>
            <a:r>
              <a:rPr lang="en-GB"/>
              <a:t>Avoid modifying or mutating the data</a:t>
            </a:r>
            <a:endParaRPr lang="en-GB"/>
          </a:p>
          <a:p>
            <a:pPr marL="914400" lvl="1" indent="-317500" algn="l" rtl="0">
              <a:spcBef>
                <a:spcPts val="0"/>
              </a:spcBef>
              <a:spcAft>
                <a:spcPts val="0"/>
              </a:spcAft>
              <a:buSzPts val="1400"/>
              <a:buChar char="○"/>
            </a:pPr>
            <a:r>
              <a:rPr lang="en-GB"/>
              <a:t>Higher-order functions</a:t>
            </a:r>
            <a:endParaRPr lang="en-GB"/>
          </a:p>
          <a:p>
            <a:pPr marL="457200" lvl="0" indent="-342900" algn="l" rtl="0">
              <a:spcBef>
                <a:spcPts val="0"/>
              </a:spcBef>
              <a:spcAft>
                <a:spcPts val="0"/>
              </a:spcAft>
              <a:buSzPts val="1800"/>
              <a:buChar char="●"/>
            </a:pPr>
            <a:r>
              <a:rPr lang="en-GB"/>
              <a:t>Closer to daily work - you rarely have a single object</a:t>
            </a:r>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52"/>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Demo</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p5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Exercises</a:t>
            </a:r>
            <a:endParaRPr lang="en-GB"/>
          </a:p>
        </p:txBody>
      </p:sp>
      <p:sp>
        <p:nvSpPr>
          <p:cNvPr id="308" name="Google Shape;308;p53"/>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a:t>Slack channel document</a:t>
            </a:r>
            <a:endParaRPr lang="en-GB"/>
          </a:p>
          <a:p>
            <a:pPr marL="457200" lvl="0" indent="-342900" algn="l" rtl="0">
              <a:lnSpc>
                <a:spcPct val="150000"/>
              </a:lnSpc>
              <a:spcBef>
                <a:spcPts val="0"/>
              </a:spcBef>
              <a:spcAft>
                <a:spcPts val="0"/>
              </a:spcAft>
              <a:buSzPts val="1800"/>
              <a:buChar char="●"/>
            </a:pPr>
            <a:r>
              <a:rPr lang="en-GB"/>
              <a:t>Read carefully what needs to be done</a:t>
            </a:r>
            <a:endParaRPr lang="en-GB"/>
          </a:p>
          <a:p>
            <a:pPr marL="457200" lvl="0" indent="-342900" algn="l" rtl="0">
              <a:lnSpc>
                <a:spcPct val="150000"/>
              </a:lnSpc>
              <a:spcBef>
                <a:spcPts val="0"/>
              </a:spcBef>
              <a:spcAft>
                <a:spcPts val="0"/>
              </a:spcAft>
              <a:buSzPts val="1800"/>
              <a:buChar char="●"/>
            </a:pPr>
            <a:r>
              <a:rPr lang="en-GB"/>
              <a:t>Write some pseudo-code for each step</a:t>
            </a:r>
            <a:endParaRPr lang="en-GB"/>
          </a:p>
          <a:p>
            <a:pPr marL="457200" lvl="0" indent="-342900" algn="l" rtl="0">
              <a:lnSpc>
                <a:spcPct val="150000"/>
              </a:lnSpc>
              <a:spcBef>
                <a:spcPts val="0"/>
              </a:spcBef>
              <a:spcAft>
                <a:spcPts val="0"/>
              </a:spcAft>
              <a:buSzPts val="1800"/>
              <a:buChar char="●"/>
            </a:pPr>
            <a:r>
              <a:rPr lang="en-GB"/>
              <a:t>Tiny is good</a:t>
            </a:r>
            <a:endParaRPr lang="en-GB"/>
          </a:p>
          <a:p>
            <a:pPr marL="457200" lvl="0" indent="-342900" algn="l" rtl="0">
              <a:lnSpc>
                <a:spcPct val="150000"/>
              </a:lnSpc>
              <a:spcBef>
                <a:spcPts val="0"/>
              </a:spcBef>
              <a:spcAft>
                <a:spcPts val="0"/>
              </a:spcAft>
              <a:buSzPts val="1800"/>
              <a:buChar char="●"/>
            </a:pPr>
            <a:r>
              <a:rPr lang="en-GB"/>
              <a:t>20 minutes</a:t>
            </a:r>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p54"/>
          <p:cNvSpPr txBox="1"/>
          <p:nvPr>
            <p:ph type="body" idx="1"/>
          </p:nvPr>
        </p:nvSpPr>
        <p:spPr>
          <a:xfrm>
            <a:off x="311700" y="19026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6-  Built in methods </a:t>
            </a:r>
            <a:r>
              <a:rPr lang="en-GB" sz="600" b="1">
                <a:solidFill>
                  <a:schemeClr val="dk1"/>
                </a:solidFill>
                <a:latin typeface="Times New Roman" panose="02020603050405020304"/>
                <a:ea typeface="Times New Roman" panose="02020603050405020304"/>
                <a:cs typeface="Times New Roman" panose="02020603050405020304"/>
                <a:sym typeface="Times New Roman" panose="02020603050405020304"/>
              </a:rPr>
              <a:t>(static) </a:t>
            </a:r>
            <a:endParaRPr sz="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317" name="Shape 317"/>
        <p:cNvGrpSpPr/>
        <p:nvPr/>
      </p:nvGrpSpPr>
      <p:grpSpPr>
        <a:xfrm>
          <a:off x="0" y="0"/>
          <a:ext cx="0" cy="0"/>
          <a:chOff x="0" y="0"/>
          <a:chExt cx="0" cy="0"/>
        </a:xfrm>
      </p:grpSpPr>
      <p:pic>
        <p:nvPicPr>
          <p:cNvPr id="318" name="Google Shape;318;p55" descr="homer simpson lol GIF by Demic"/>
          <p:cNvPicPr preferRelativeResize="0"/>
          <p:nvPr/>
        </p:nvPicPr>
        <p:blipFill>
          <a:blip r:embed="rId1"/>
          <a:stretch>
            <a:fillRect/>
          </a:stretch>
        </p:blipFill>
        <p:spPr>
          <a:xfrm>
            <a:off x="2181925" y="1267500"/>
            <a:ext cx="4572000" cy="3429000"/>
          </a:xfrm>
          <a:prstGeom prst="rect">
            <a:avLst/>
          </a:prstGeom>
          <a:noFill/>
          <a:ln>
            <a:noFill/>
          </a:ln>
        </p:spPr>
      </p:pic>
      <p:sp>
        <p:nvSpPr>
          <p:cNvPr id="319" name="Google Shape;319;p5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Get keys or values</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23" name="Shape 323"/>
        <p:cNvGrpSpPr/>
        <p:nvPr/>
      </p:nvGrpSpPr>
      <p:grpSpPr>
        <a:xfrm>
          <a:off x="0" y="0"/>
          <a:ext cx="0" cy="0"/>
          <a:chOff x="0" y="0"/>
          <a:chExt cx="0" cy="0"/>
        </a:xfrm>
      </p:grpSpPr>
      <p:sp>
        <p:nvSpPr>
          <p:cNvPr id="324" name="Google Shape;324;p5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t>&gt; </a:t>
            </a:r>
            <a:r>
              <a:rPr lang="en-GB" sz="1900" b="1"/>
              <a:t>How to get the length of a string</a:t>
            </a:r>
            <a:endParaRPr sz="1900" b="1"/>
          </a:p>
          <a:p>
            <a:pPr marL="0" lvl="0" indent="0" algn="l" rtl="0">
              <a:spcBef>
                <a:spcPts val="1600"/>
              </a:spcBef>
              <a:spcAft>
                <a:spcPts val="0"/>
              </a:spcAft>
              <a:buNone/>
            </a:pPr>
            <a:r>
              <a:rPr lang="en-GB">
                <a:solidFill>
                  <a:srgbClr val="FF00FF"/>
                </a:solidFill>
              </a:rPr>
              <a:t>Var </a:t>
            </a:r>
            <a:r>
              <a:rPr lang="en-GB"/>
              <a:t>longestEngWord= </a:t>
            </a:r>
            <a:r>
              <a:rPr lang="en-GB">
                <a:solidFill>
                  <a:srgbClr val="FF0000"/>
                </a:solidFill>
              </a:rPr>
              <a:t>“</a:t>
            </a:r>
            <a:r>
              <a:rPr lang="en-GB">
                <a:solidFill>
                  <a:srgbClr val="222222"/>
                </a:solidFill>
                <a:highlight>
                  <a:srgbClr val="FFFFFF"/>
                </a:highlight>
              </a:rPr>
              <a:t>pneumonoultramicroscopicsilicovolcanoconiosis</a:t>
            </a:r>
            <a:r>
              <a:rPr lang="en-GB">
                <a:solidFill>
                  <a:srgbClr val="FF0000"/>
                </a:solidFill>
                <a:highlight>
                  <a:srgbClr val="FFFFFF"/>
                </a:highlight>
              </a:rPr>
              <a:t>”</a:t>
            </a:r>
            <a:endParaRPr>
              <a:solidFill>
                <a:srgbClr val="FF0000"/>
              </a:solidFill>
            </a:endParaRPr>
          </a:p>
          <a:p>
            <a:pPr marL="0" lvl="0" indent="0" algn="l" rtl="0">
              <a:spcBef>
                <a:spcPts val="1600"/>
              </a:spcBef>
              <a:spcAft>
                <a:spcPts val="0"/>
              </a:spcAft>
              <a:buNone/>
            </a:pPr>
            <a:endParaRPr>
              <a:solidFill>
                <a:srgbClr val="FF0000"/>
              </a:solidFill>
            </a:endParaRPr>
          </a:p>
          <a:p>
            <a:pPr marL="0" lvl="0" indent="0" algn="l" rtl="0">
              <a:spcBef>
                <a:spcPts val="1600"/>
              </a:spcBef>
              <a:spcAft>
                <a:spcPts val="0"/>
              </a:spcAft>
              <a:buNone/>
            </a:pPr>
            <a:r>
              <a:rPr lang="en-GB" sz="1900" b="1"/>
              <a:t>&gt;How to round a number </a:t>
            </a:r>
            <a:endParaRPr lang="en-GB" sz="1900" b="1"/>
          </a:p>
          <a:p>
            <a:pPr marL="0" lvl="0" indent="0" algn="l" rtl="0">
              <a:spcBef>
                <a:spcPts val="1600"/>
              </a:spcBef>
              <a:spcAft>
                <a:spcPts val="1600"/>
              </a:spcAft>
              <a:buClr>
                <a:schemeClr val="dk1"/>
              </a:buClr>
              <a:buSzPts val="1100"/>
              <a:buFont typeface="Arial" panose="020B0604020202020204"/>
              <a:buNone/>
            </a:pPr>
            <a:r>
              <a:rPr lang="en-GB">
                <a:solidFill>
                  <a:srgbClr val="FF00FF"/>
                </a:solidFill>
              </a:rPr>
              <a:t>Var </a:t>
            </a:r>
            <a:r>
              <a:rPr lang="en-GB"/>
              <a:t>yearInDays=</a:t>
            </a:r>
            <a:r>
              <a:rPr lang="en-GB">
                <a:solidFill>
                  <a:srgbClr val="000000"/>
                </a:solidFill>
              </a:rPr>
              <a:t> </a:t>
            </a:r>
            <a:r>
              <a:rPr lang="en-GB">
                <a:solidFill>
                  <a:srgbClr val="000000"/>
                </a:solidFill>
                <a:highlight>
                  <a:srgbClr val="FFFFFF"/>
                </a:highlight>
              </a:rPr>
              <a:t>364.25</a:t>
            </a:r>
            <a:endParaRPr>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5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a:t>&gt; How to get the length of a string</a:t>
            </a:r>
            <a:endParaRPr sz="1900" b="1"/>
          </a:p>
          <a:p>
            <a:pPr marL="0" lvl="0" indent="0" algn="l" rtl="0">
              <a:spcBef>
                <a:spcPts val="1600"/>
              </a:spcBef>
              <a:spcAft>
                <a:spcPts val="0"/>
              </a:spcAft>
              <a:buNone/>
            </a:pPr>
            <a:r>
              <a:rPr lang="en-GB">
                <a:solidFill>
                  <a:srgbClr val="FF00FF"/>
                </a:solidFill>
              </a:rPr>
              <a:t>Var </a:t>
            </a:r>
            <a:r>
              <a:rPr lang="en-GB"/>
              <a:t>longestEngWord= </a:t>
            </a:r>
            <a:r>
              <a:rPr lang="en-GB">
                <a:solidFill>
                  <a:srgbClr val="FF0000"/>
                </a:solidFill>
              </a:rPr>
              <a:t>“</a:t>
            </a:r>
            <a:r>
              <a:rPr lang="en-GB">
                <a:solidFill>
                  <a:srgbClr val="222222"/>
                </a:solidFill>
                <a:highlight>
                  <a:srgbClr val="FFFFFF"/>
                </a:highlight>
              </a:rPr>
              <a:t>pneumonoultramicroscopicsilicovolcanoconiosis</a:t>
            </a:r>
            <a:r>
              <a:rPr lang="en-GB">
                <a:solidFill>
                  <a:srgbClr val="FF0000"/>
                </a:solidFill>
                <a:highlight>
                  <a:srgbClr val="FFFFFF"/>
                </a:highlight>
              </a:rPr>
              <a:t>”</a:t>
            </a:r>
            <a:endParaRPr>
              <a:solidFill>
                <a:srgbClr val="FF0000"/>
              </a:solidFill>
              <a:highlight>
                <a:srgbClr val="FFFFFF"/>
              </a:highlight>
            </a:endParaRPr>
          </a:p>
          <a:p>
            <a:pPr marL="0" lvl="0" indent="0" algn="l" rtl="0">
              <a:spcBef>
                <a:spcPts val="1600"/>
              </a:spcBef>
              <a:spcAft>
                <a:spcPts val="0"/>
              </a:spcAft>
              <a:buNone/>
            </a:pPr>
            <a:r>
              <a:rPr lang="en-GB">
                <a:solidFill>
                  <a:srgbClr val="0000FF"/>
                </a:solidFill>
              </a:rPr>
              <a:t>&gt;&gt;</a:t>
            </a:r>
            <a:r>
              <a:rPr lang="en-GB">
                <a:solidFill>
                  <a:srgbClr val="000000"/>
                </a:solidFill>
              </a:rPr>
              <a:t>longestEngWord</a:t>
            </a:r>
            <a:r>
              <a:rPr lang="en-GB">
                <a:solidFill>
                  <a:srgbClr val="0000FF"/>
                </a:solidFill>
              </a:rPr>
              <a:t>.length</a:t>
            </a:r>
            <a:endParaRPr>
              <a:solidFill>
                <a:srgbClr val="0000FF"/>
              </a:solidFill>
            </a:endParaRPr>
          </a:p>
          <a:p>
            <a:pPr marL="0" lvl="0" indent="0" algn="l" rtl="0">
              <a:spcBef>
                <a:spcPts val="1600"/>
              </a:spcBef>
              <a:spcAft>
                <a:spcPts val="0"/>
              </a:spcAft>
              <a:buNone/>
            </a:pPr>
            <a:r>
              <a:rPr lang="en-GB" sz="1900" b="1"/>
              <a:t>&gt;How to round a number </a:t>
            </a:r>
            <a:endParaRPr lang="en-GB" sz="1900" b="1"/>
          </a:p>
          <a:p>
            <a:pPr marL="0" lvl="0" indent="0" algn="l" rtl="0">
              <a:spcBef>
                <a:spcPts val="1600"/>
              </a:spcBef>
              <a:spcAft>
                <a:spcPts val="0"/>
              </a:spcAft>
              <a:buNone/>
            </a:pPr>
            <a:r>
              <a:rPr lang="en-GB">
                <a:solidFill>
                  <a:srgbClr val="FF00FF"/>
                </a:solidFill>
              </a:rPr>
              <a:t>Var </a:t>
            </a:r>
            <a:r>
              <a:rPr lang="en-GB"/>
              <a:t>yearInDays=</a:t>
            </a:r>
            <a:r>
              <a:rPr lang="en-GB">
                <a:solidFill>
                  <a:srgbClr val="000000"/>
                </a:solidFill>
              </a:rPr>
              <a:t> </a:t>
            </a:r>
            <a:r>
              <a:rPr lang="en-GB">
                <a:solidFill>
                  <a:srgbClr val="000000"/>
                </a:solidFill>
                <a:highlight>
                  <a:srgbClr val="FFFFFF"/>
                </a:highlight>
              </a:rPr>
              <a:t>364.25</a:t>
            </a:r>
            <a:endParaRPr>
              <a:solidFill>
                <a:srgbClr val="000000"/>
              </a:solidFill>
              <a:highlight>
                <a:srgbClr val="FFFFFF"/>
              </a:highlight>
            </a:endParaRPr>
          </a:p>
          <a:p>
            <a:pPr marL="0" lvl="0" indent="0" algn="l" rtl="0">
              <a:spcBef>
                <a:spcPts val="1600"/>
              </a:spcBef>
              <a:spcAft>
                <a:spcPts val="1600"/>
              </a:spcAft>
              <a:buNone/>
            </a:pPr>
            <a:r>
              <a:rPr lang="en-GB">
                <a:solidFill>
                  <a:srgbClr val="0000FF"/>
                </a:solidFill>
              </a:rPr>
              <a:t>&gt;&gt;Math.round(</a:t>
            </a:r>
            <a:r>
              <a:rPr lang="en-GB"/>
              <a:t>yearInDays</a:t>
            </a:r>
            <a:r>
              <a:rPr lang="en-GB">
                <a:solidFill>
                  <a:srgbClr val="0000FF"/>
                </a:solidFill>
              </a:rPr>
              <a:t>)</a:t>
            </a:r>
            <a:endParaRPr>
              <a:solidFill>
                <a:srgbClr val="00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62940" y="391160"/>
            <a:ext cx="7633970" cy="4092575"/>
          </a:xfrm>
          <a:prstGeom prst="rect">
            <a:avLst/>
          </a:prstGeom>
          <a:noFill/>
        </p:spPr>
        <p:txBody>
          <a:bodyPr wrap="square" rtlCol="0">
            <a:spAutoFit/>
          </a:bodyPr>
          <a:p>
            <a:r>
              <a:rPr lang="en-GB" altLang="en-US" sz="2000" b="1"/>
              <a:t>QUESTIONS TO ACTIVE A GROWTH MINDSET</a:t>
            </a:r>
            <a:endParaRPr lang="en-GB" altLang="en-US" sz="2000" b="1"/>
          </a:p>
          <a:p>
            <a:endParaRPr lang="en-GB" altLang="en-US" sz="2000"/>
          </a:p>
          <a:p>
            <a:r>
              <a:rPr lang="en-GB" altLang="en-US" sz="2000"/>
              <a:t>What can i learn from this?</a:t>
            </a:r>
            <a:endParaRPr lang="en-GB" altLang="en-US" sz="2000"/>
          </a:p>
          <a:p>
            <a:r>
              <a:rPr lang="en-GB" altLang="en-US" sz="2000"/>
              <a:t>Do i know the outcome or goal i’m after?</a:t>
            </a:r>
            <a:endParaRPr lang="en-GB" altLang="en-US" sz="2000"/>
          </a:p>
          <a:p>
            <a:r>
              <a:rPr lang="en-GB" altLang="en-US" sz="2000"/>
              <a:t>Where can i get constructive feedback?</a:t>
            </a:r>
            <a:endParaRPr lang="en-GB" altLang="en-US" sz="2000"/>
          </a:p>
          <a:p>
            <a:r>
              <a:rPr lang="en-GB" altLang="en-US" sz="2000"/>
              <a:t>If i had a plan to be successfull at [INSERT], what might the plan look like?</a:t>
            </a:r>
            <a:endParaRPr lang="en-GB" altLang="en-US" sz="2000"/>
          </a:p>
          <a:p>
            <a:r>
              <a:rPr lang="en-GB" altLang="en-US" sz="2000"/>
              <a:t>When will i follow through on my plan?</a:t>
            </a:r>
            <a:endParaRPr lang="en-GB" altLang="en-US" sz="2000"/>
          </a:p>
          <a:p>
            <a:r>
              <a:rPr lang="en-GB" altLang="en-US" sz="2000"/>
              <a:t>What did i learn today?</a:t>
            </a:r>
            <a:endParaRPr lang="en-GB" altLang="en-US" sz="2000"/>
          </a:p>
          <a:p>
            <a:r>
              <a:rPr lang="en-GB" altLang="en-US" sz="2000"/>
              <a:t>What mistake did i make that taught me something?</a:t>
            </a:r>
            <a:endParaRPr lang="en-GB" altLang="en-US" sz="2000"/>
          </a:p>
          <a:p>
            <a:r>
              <a:rPr lang="en-GB" altLang="en-US" sz="2000"/>
              <a:t>What did i try hard at today?</a:t>
            </a:r>
            <a:endParaRPr lang="en-GB" altLang="en-US" sz="2000"/>
          </a:p>
          <a:p>
            <a:r>
              <a:rPr lang="en-GB" altLang="en-US" sz="2000"/>
              <a:t>What habits must i develop to continue the gains i’ve achieved?</a:t>
            </a:r>
            <a:endParaRPr lang="en-GB" altLang="en-US" sz="2000"/>
          </a:p>
          <a:p>
            <a:endParaRPr lang="en-GB" altLang="en-US"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Object.keys(obj)</a:t>
            </a:r>
            <a:endParaRPr lang="en-GB"/>
          </a:p>
        </p:txBody>
      </p:sp>
      <p:sp>
        <p:nvSpPr>
          <p:cNvPr id="335" name="Google Shape;335;p58"/>
          <p:cNvSpPr txBox="1"/>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Take an object as </a:t>
            </a:r>
            <a:r>
              <a:rPr lang="en-GB"/>
              <a:t>parameter</a:t>
            </a:r>
            <a:endParaRPr lang="en-GB"/>
          </a:p>
          <a:p>
            <a:pPr marL="457200" lvl="0" indent="0" algn="l" rtl="0">
              <a:spcBef>
                <a:spcPts val="1600"/>
              </a:spcBef>
              <a:spcAft>
                <a:spcPts val="0"/>
              </a:spcAft>
              <a:buNone/>
            </a:pPr>
          </a:p>
          <a:p>
            <a:pPr marL="457200" lvl="0" indent="0" algn="l" rtl="0">
              <a:spcBef>
                <a:spcPts val="1600"/>
              </a:spcBef>
              <a:spcAft>
                <a:spcPts val="0"/>
              </a:spcAft>
              <a:buNone/>
            </a:pPr>
          </a:p>
          <a:p>
            <a:pPr marL="0" lvl="0" indent="0" algn="l" rtl="0">
              <a:spcBef>
                <a:spcPts val="1600"/>
              </a:spcBef>
              <a:spcAft>
                <a:spcPts val="1600"/>
              </a:spcAft>
              <a:buNone/>
            </a:pPr>
          </a:p>
        </p:txBody>
      </p:sp>
      <p:pic>
        <p:nvPicPr>
          <p:cNvPr id="336" name="Google Shape;336;p58"/>
          <p:cNvPicPr preferRelativeResize="0"/>
          <p:nvPr/>
        </p:nvPicPr>
        <p:blipFill rotWithShape="1">
          <a:blip r:embed="rId1"/>
          <a:srcRect r="10039" b="17245"/>
          <a:stretch>
            <a:fillRect/>
          </a:stretch>
        </p:blipFill>
        <p:spPr>
          <a:xfrm>
            <a:off x="810725" y="1597950"/>
            <a:ext cx="4567074" cy="1757700"/>
          </a:xfrm>
          <a:prstGeom prst="rect">
            <a:avLst/>
          </a:prstGeom>
          <a:noFill/>
          <a:ln>
            <a:noFill/>
          </a:ln>
        </p:spPr>
      </p:pic>
      <p:pic>
        <p:nvPicPr>
          <p:cNvPr id="337" name="Google Shape;337;p58"/>
          <p:cNvPicPr preferRelativeResize="0"/>
          <p:nvPr/>
        </p:nvPicPr>
        <p:blipFill>
          <a:blip r:embed="rId2"/>
          <a:stretch>
            <a:fillRect/>
          </a:stretch>
        </p:blipFill>
        <p:spPr>
          <a:xfrm>
            <a:off x="435750" y="3854563"/>
            <a:ext cx="7981950" cy="523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5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Object.keys(obj)</a:t>
            </a:r>
            <a:endParaRPr lang="en-GB"/>
          </a:p>
        </p:txBody>
      </p:sp>
      <p:sp>
        <p:nvSpPr>
          <p:cNvPr id="343" name="Google Shape;343;p59"/>
          <p:cNvSpPr txBox="1"/>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Return an array of the keys</a:t>
            </a:r>
            <a:endParaRPr lang="en-GB"/>
          </a:p>
          <a:p>
            <a:pPr marL="457200" lvl="0" indent="0" algn="l" rtl="0">
              <a:spcBef>
                <a:spcPts val="1600"/>
              </a:spcBef>
              <a:spcAft>
                <a:spcPts val="0"/>
              </a:spcAft>
              <a:buNone/>
            </a:pPr>
          </a:p>
          <a:p>
            <a:pPr marL="457200" lvl="0" indent="0" algn="l" rtl="0">
              <a:spcBef>
                <a:spcPts val="1600"/>
              </a:spcBef>
              <a:spcAft>
                <a:spcPts val="0"/>
              </a:spcAft>
              <a:buNone/>
            </a:pPr>
          </a:p>
          <a:p>
            <a:pPr marL="0" lvl="0" indent="0" algn="l" rtl="0">
              <a:spcBef>
                <a:spcPts val="1600"/>
              </a:spcBef>
              <a:spcAft>
                <a:spcPts val="1600"/>
              </a:spcAft>
              <a:buNone/>
            </a:pPr>
          </a:p>
        </p:txBody>
      </p:sp>
      <p:pic>
        <p:nvPicPr>
          <p:cNvPr id="344" name="Google Shape;344;p59"/>
          <p:cNvPicPr preferRelativeResize="0"/>
          <p:nvPr/>
        </p:nvPicPr>
        <p:blipFill rotWithShape="1">
          <a:blip r:embed="rId1"/>
          <a:srcRect r="10039" b="17245"/>
          <a:stretch>
            <a:fillRect/>
          </a:stretch>
        </p:blipFill>
        <p:spPr>
          <a:xfrm>
            <a:off x="810725" y="1597950"/>
            <a:ext cx="4567074" cy="1757700"/>
          </a:xfrm>
          <a:prstGeom prst="rect">
            <a:avLst/>
          </a:prstGeom>
          <a:noFill/>
          <a:ln>
            <a:noFill/>
          </a:ln>
        </p:spPr>
      </p:pic>
      <p:pic>
        <p:nvPicPr>
          <p:cNvPr id="345" name="Google Shape;345;p59"/>
          <p:cNvPicPr preferRelativeResize="0"/>
          <p:nvPr/>
        </p:nvPicPr>
        <p:blipFill>
          <a:blip r:embed="rId2"/>
          <a:stretch>
            <a:fillRect/>
          </a:stretch>
        </p:blipFill>
        <p:spPr>
          <a:xfrm>
            <a:off x="185725" y="3935875"/>
            <a:ext cx="8772525" cy="647700"/>
          </a:xfrm>
          <a:prstGeom prst="rect">
            <a:avLst/>
          </a:prstGeom>
          <a:noFill/>
          <a:ln>
            <a:noFill/>
          </a:ln>
        </p:spPr>
      </p:pic>
      <p:sp>
        <p:nvSpPr>
          <p:cNvPr id="346" name="Google Shape;346;p59"/>
          <p:cNvSpPr/>
          <p:nvPr/>
        </p:nvSpPr>
        <p:spPr>
          <a:xfrm>
            <a:off x="932750" y="1717488"/>
            <a:ext cx="1120500" cy="151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Object.values(obj)</a:t>
            </a:r>
            <a:endParaRPr lang="en-GB"/>
          </a:p>
        </p:txBody>
      </p:sp>
      <p:sp>
        <p:nvSpPr>
          <p:cNvPr id="352" name="Google Shape;352;p60"/>
          <p:cNvSpPr txBox="1"/>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Take an object as parameter</a:t>
            </a:r>
            <a:endParaRPr lang="en-GB"/>
          </a:p>
          <a:p>
            <a:pPr marL="457200" lvl="0" indent="0" algn="l" rtl="0">
              <a:spcBef>
                <a:spcPts val="1600"/>
              </a:spcBef>
              <a:spcAft>
                <a:spcPts val="0"/>
              </a:spcAft>
              <a:buNone/>
            </a:pPr>
          </a:p>
          <a:p>
            <a:pPr marL="457200" lvl="0" indent="0" algn="l" rtl="0">
              <a:spcBef>
                <a:spcPts val="1600"/>
              </a:spcBef>
              <a:spcAft>
                <a:spcPts val="0"/>
              </a:spcAft>
              <a:buNone/>
            </a:pPr>
          </a:p>
          <a:p>
            <a:pPr marL="0" lvl="0" indent="0" algn="l" rtl="0">
              <a:spcBef>
                <a:spcPts val="1600"/>
              </a:spcBef>
              <a:spcAft>
                <a:spcPts val="1600"/>
              </a:spcAft>
              <a:buNone/>
            </a:pPr>
          </a:p>
        </p:txBody>
      </p:sp>
      <p:pic>
        <p:nvPicPr>
          <p:cNvPr id="353" name="Google Shape;353;p60"/>
          <p:cNvPicPr preferRelativeResize="0"/>
          <p:nvPr/>
        </p:nvPicPr>
        <p:blipFill rotWithShape="1">
          <a:blip r:embed="rId1"/>
          <a:srcRect r="10039" b="17245"/>
          <a:stretch>
            <a:fillRect/>
          </a:stretch>
        </p:blipFill>
        <p:spPr>
          <a:xfrm>
            <a:off x="810725" y="1597950"/>
            <a:ext cx="4567074" cy="1757700"/>
          </a:xfrm>
          <a:prstGeom prst="rect">
            <a:avLst/>
          </a:prstGeom>
          <a:noFill/>
          <a:ln>
            <a:noFill/>
          </a:ln>
        </p:spPr>
      </p:pic>
      <p:pic>
        <p:nvPicPr>
          <p:cNvPr id="354" name="Google Shape;354;p60"/>
          <p:cNvPicPr preferRelativeResize="0"/>
          <p:nvPr/>
        </p:nvPicPr>
        <p:blipFill>
          <a:blip r:embed="rId2"/>
          <a:stretch>
            <a:fillRect/>
          </a:stretch>
        </p:blipFill>
        <p:spPr>
          <a:xfrm>
            <a:off x="217300" y="4036625"/>
            <a:ext cx="8709400" cy="415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6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Object.values(obj)</a:t>
            </a:r>
            <a:endParaRPr lang="en-GB"/>
          </a:p>
        </p:txBody>
      </p:sp>
      <p:sp>
        <p:nvSpPr>
          <p:cNvPr id="360" name="Google Shape;360;p61"/>
          <p:cNvSpPr txBox="1"/>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Return an array of the values</a:t>
            </a:r>
            <a:endParaRPr lang="en-GB"/>
          </a:p>
          <a:p>
            <a:pPr marL="457200" lvl="0" indent="0" algn="l" rtl="0">
              <a:spcBef>
                <a:spcPts val="1600"/>
              </a:spcBef>
              <a:spcAft>
                <a:spcPts val="0"/>
              </a:spcAft>
              <a:buNone/>
            </a:pPr>
          </a:p>
          <a:p>
            <a:pPr marL="457200" lvl="0" indent="0" algn="l" rtl="0">
              <a:spcBef>
                <a:spcPts val="1600"/>
              </a:spcBef>
              <a:spcAft>
                <a:spcPts val="0"/>
              </a:spcAft>
              <a:buNone/>
            </a:pPr>
          </a:p>
          <a:p>
            <a:pPr marL="0" lvl="0" indent="0" algn="l" rtl="0">
              <a:spcBef>
                <a:spcPts val="1600"/>
              </a:spcBef>
              <a:spcAft>
                <a:spcPts val="1600"/>
              </a:spcAft>
              <a:buNone/>
            </a:pPr>
          </a:p>
        </p:txBody>
      </p:sp>
      <p:pic>
        <p:nvPicPr>
          <p:cNvPr id="361" name="Google Shape;361;p61"/>
          <p:cNvPicPr preferRelativeResize="0"/>
          <p:nvPr/>
        </p:nvPicPr>
        <p:blipFill rotWithShape="1">
          <a:blip r:embed="rId1"/>
          <a:srcRect r="10039" b="17245"/>
          <a:stretch>
            <a:fillRect/>
          </a:stretch>
        </p:blipFill>
        <p:spPr>
          <a:xfrm>
            <a:off x="810725" y="1597950"/>
            <a:ext cx="4567074" cy="1757700"/>
          </a:xfrm>
          <a:prstGeom prst="rect">
            <a:avLst/>
          </a:prstGeom>
          <a:noFill/>
          <a:ln>
            <a:noFill/>
          </a:ln>
        </p:spPr>
      </p:pic>
      <p:sp>
        <p:nvSpPr>
          <p:cNvPr id="362" name="Google Shape;362;p61"/>
          <p:cNvSpPr/>
          <p:nvPr/>
        </p:nvSpPr>
        <p:spPr>
          <a:xfrm>
            <a:off x="2170500" y="1754163"/>
            <a:ext cx="1120500" cy="151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3" name="Google Shape;363;p61"/>
          <p:cNvPicPr preferRelativeResize="0"/>
          <p:nvPr/>
        </p:nvPicPr>
        <p:blipFill>
          <a:blip r:embed="rId2"/>
          <a:stretch>
            <a:fillRect/>
          </a:stretch>
        </p:blipFill>
        <p:spPr>
          <a:xfrm>
            <a:off x="482450" y="4009225"/>
            <a:ext cx="7791875" cy="535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sp>
        <p:nvSpPr>
          <p:cNvPr id="368" name="Google Shape;368;p62"/>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Demo</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p63"/>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Exercises</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64"/>
          <p:cNvSpPr txBox="1"/>
          <p:nvPr>
            <p:ph type="body" idx="1"/>
          </p:nvPr>
        </p:nvSpPr>
        <p:spPr>
          <a:xfrm>
            <a:off x="311700" y="19026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How I can go through the items of an object?</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p65"/>
          <p:cNvSpPr txBox="1"/>
          <p:nvPr>
            <p:ph type="body" idx="1"/>
          </p:nvPr>
        </p:nvSpPr>
        <p:spPr>
          <a:xfrm>
            <a:off x="311700" y="19026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In Other words.. Loop through them?</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sp>
        <p:nvSpPr>
          <p:cNvPr id="388" name="Google Shape;388;p66"/>
          <p:cNvSpPr txBox="1"/>
          <p:nvPr>
            <p:ph type="body" idx="1"/>
          </p:nvPr>
        </p:nvSpPr>
        <p:spPr>
          <a:xfrm>
            <a:off x="311700" y="1902625"/>
            <a:ext cx="8520600" cy="272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Using normal for (let i=0;..) loop?</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While?</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do/while?</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forEach?</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392" name="Shape 392"/>
        <p:cNvGrpSpPr/>
        <p:nvPr/>
      </p:nvGrpSpPr>
      <p:grpSpPr>
        <a:xfrm>
          <a:off x="0" y="0"/>
          <a:ext cx="0" cy="0"/>
          <a:chOff x="0" y="0"/>
          <a:chExt cx="0" cy="0"/>
        </a:xfrm>
      </p:grpSpPr>
      <p:sp>
        <p:nvSpPr>
          <p:cNvPr id="393" name="Google Shape;393;p6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How about a new type of loops, just for Objects?</a:t>
            </a:r>
            <a:endParaRPr>
              <a:solidFill>
                <a:srgbClr val="FFFFFF"/>
              </a:solidFill>
            </a:endParaRPr>
          </a:p>
        </p:txBody>
      </p:sp>
      <p:pic>
        <p:nvPicPr>
          <p:cNvPr id="394" name="Google Shape;394;p67" descr="sad homer simpson GIF"/>
          <p:cNvPicPr preferRelativeResize="0"/>
          <p:nvPr/>
        </p:nvPicPr>
        <p:blipFill>
          <a:blip r:embed="rId1"/>
          <a:stretch>
            <a:fillRect/>
          </a:stretch>
        </p:blipFill>
        <p:spPr>
          <a:xfrm>
            <a:off x="2286000" y="1212400"/>
            <a:ext cx="4572000" cy="344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subTitle" idx="1"/>
          </p:nvPr>
        </p:nvSpPr>
        <p:spPr>
          <a:xfrm>
            <a:off x="311700" y="3049000"/>
            <a:ext cx="85206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solidFill>
                  <a:srgbClr val="595959"/>
                </a:solidFill>
                <a:latin typeface="Nunito"/>
                <a:ea typeface="Nunito"/>
                <a:cs typeface="Nunito"/>
                <a:sym typeface="Nunito"/>
              </a:rPr>
              <a:t>JS Core 2</a:t>
            </a:r>
            <a:endParaRPr sz="3600">
              <a:solidFill>
                <a:srgbClr val="595959"/>
              </a:solidFill>
              <a:latin typeface="Nunito"/>
              <a:ea typeface="Nunito"/>
              <a:cs typeface="Nunito"/>
              <a:sym typeface="Nunito"/>
            </a:endParaRPr>
          </a:p>
          <a:p>
            <a:pPr marL="0" lvl="0" indent="0" algn="ctr" rtl="0">
              <a:spcBef>
                <a:spcPts val="0"/>
              </a:spcBef>
              <a:spcAft>
                <a:spcPts val="0"/>
              </a:spcAft>
              <a:buNone/>
            </a:pPr>
            <a:r>
              <a:rPr lang="en-GB" sz="2000">
                <a:solidFill>
                  <a:srgbClr val="595959"/>
                </a:solidFill>
                <a:latin typeface="Nunito"/>
                <a:ea typeface="Nunito"/>
                <a:cs typeface="Nunito"/>
                <a:sym typeface="Nunito"/>
              </a:rPr>
              <a:t>Week 1</a:t>
            </a:r>
            <a:endParaRPr sz="2000">
              <a:solidFill>
                <a:srgbClr val="595959"/>
              </a:solidFill>
              <a:latin typeface="Nunito"/>
              <a:ea typeface="Nunito"/>
              <a:cs typeface="Nunito"/>
              <a:sym typeface="Nunito"/>
            </a:endParaRPr>
          </a:p>
          <a:p>
            <a:pPr marL="0" lvl="0" indent="0" algn="ctr" rtl="0">
              <a:spcBef>
                <a:spcPts val="0"/>
              </a:spcBef>
              <a:spcAft>
                <a:spcPts val="0"/>
              </a:spcAft>
              <a:buNone/>
            </a:pPr>
          </a:p>
        </p:txBody>
      </p:sp>
      <p:pic>
        <p:nvPicPr>
          <p:cNvPr id="55" name="Google Shape;55;p13"/>
          <p:cNvPicPr preferRelativeResize="0"/>
          <p:nvPr/>
        </p:nvPicPr>
        <p:blipFill>
          <a:blip r:embed="rId1"/>
          <a:stretch>
            <a:fillRect/>
          </a:stretch>
        </p:blipFill>
        <p:spPr>
          <a:xfrm>
            <a:off x="3307338" y="465125"/>
            <a:ext cx="2529326" cy="2529326"/>
          </a:xfrm>
          <a:prstGeom prst="rect">
            <a:avLst/>
          </a:prstGeom>
          <a:noFill/>
          <a:ln>
            <a:noFill/>
          </a:ln>
        </p:spPr>
      </p:pic>
      <p:sp>
        <p:nvSpPr>
          <p:cNvPr id="56" name="Google Shape;56;p13"/>
          <p:cNvSpPr txBox="1"/>
          <p:nvPr>
            <p:ph type="subTitle" idx="1"/>
          </p:nvPr>
        </p:nvSpPr>
        <p:spPr>
          <a:xfrm>
            <a:off x="147725" y="4458950"/>
            <a:ext cx="89037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595959"/>
                </a:solidFill>
                <a:latin typeface="Times New Roman" panose="02020603050405020304"/>
                <a:ea typeface="Times New Roman" panose="02020603050405020304"/>
                <a:cs typeface="Times New Roman" panose="02020603050405020304"/>
                <a:sym typeface="Times New Roman" panose="02020603050405020304"/>
              </a:rPr>
              <a:t>Created: 2020-05-06, Last Edited: 2020-05-15  </a:t>
            </a:r>
            <a:r>
              <a:rPr lang="en-GB" sz="1300" b="1">
                <a:solidFill>
                  <a:srgbClr val="595959"/>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rgbClr val="595959"/>
                </a:solidFill>
                <a:latin typeface="Times New Roman" panose="02020603050405020304"/>
                <a:ea typeface="Times New Roman" panose="02020603050405020304"/>
                <a:cs typeface="Times New Roman" panose="02020603050405020304"/>
                <a:sym typeface="Times New Roman" panose="02020603050405020304"/>
              </a:rPr>
              <a:t>  Authors: Abdoulrazack, Alin, Ahmad  </a:t>
            </a:r>
            <a:r>
              <a:rPr lang="en-GB" sz="1300" b="1">
                <a:solidFill>
                  <a:srgbClr val="595959"/>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rgbClr val="595959"/>
                </a:solidFill>
                <a:latin typeface="Times New Roman" panose="02020603050405020304"/>
                <a:ea typeface="Times New Roman" panose="02020603050405020304"/>
                <a:cs typeface="Times New Roman" panose="02020603050405020304"/>
                <a:sym typeface="Times New Roman" panose="02020603050405020304"/>
              </a:rPr>
              <a:t>  Reviewers: August, Al</a:t>
            </a:r>
            <a:r>
              <a:rPr lang="en-GB" sz="1300">
                <a:solidFill>
                  <a:srgbClr val="595959"/>
                </a:solidFill>
                <a:latin typeface="Times New Roman" panose="02020603050405020304"/>
                <a:ea typeface="Times New Roman" panose="02020603050405020304"/>
                <a:cs typeface="Times New Roman" panose="02020603050405020304"/>
                <a:sym typeface="Times New Roman" panose="02020603050405020304"/>
              </a:rPr>
              <a:t>in, Ahmad.</a:t>
            </a:r>
            <a:endParaRPr sz="38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endParaRPr sz="2000">
              <a:solidFill>
                <a:srgbClr val="595959"/>
              </a:solidFill>
              <a:latin typeface="Nunito"/>
              <a:ea typeface="Nunito"/>
              <a:cs typeface="Nunito"/>
              <a:sym typeface="Nunito"/>
            </a:endParaRPr>
          </a:p>
          <a:p>
            <a:pPr marL="0" lvl="0" indent="0" algn="ctr" rtl="0">
              <a:spcBef>
                <a:spcPts val="0"/>
              </a:spcBef>
              <a:spcAft>
                <a:spcPts val="0"/>
              </a:spcAft>
              <a:buNone/>
            </a:p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sp>
        <p:nvSpPr>
          <p:cNvPr id="399" name="Google Shape;399;p68"/>
          <p:cNvSpPr txBox="1"/>
          <p:nvPr>
            <p:ph type="body" idx="1"/>
          </p:nvPr>
        </p:nvSpPr>
        <p:spPr>
          <a:xfrm>
            <a:off x="311700" y="1902625"/>
            <a:ext cx="8520600" cy="161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GB" sz="3600" b="1">
                <a:solidFill>
                  <a:srgbClr val="CC0000"/>
                </a:solidFill>
                <a:latin typeface="Times New Roman" panose="02020603050405020304"/>
                <a:ea typeface="Times New Roman" panose="02020603050405020304"/>
                <a:cs typeface="Times New Roman" panose="02020603050405020304"/>
                <a:sym typeface="Times New Roman" panose="02020603050405020304"/>
              </a:rPr>
              <a:t>for/in</a:t>
            </a: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 loop</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A.K.A The </a:t>
            </a:r>
            <a:r>
              <a:rPr lang="en-GB" sz="36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object loop</a:t>
            </a:r>
            <a:endParaRPr sz="36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6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t>
            </a:r>
            <a:r>
              <a:rPr lang="en-GB"/>
              <a:t>or/in loop</a:t>
            </a:r>
            <a:endParaRPr lang="en-GB"/>
          </a:p>
        </p:txBody>
      </p:sp>
      <p:sp>
        <p:nvSpPr>
          <p:cNvPr id="405" name="Google Shape;405;p69"/>
          <p:cNvSpPr txBox="1"/>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Loops through an object keys</a:t>
            </a:r>
            <a:endParaRPr lang="en-GB"/>
          </a:p>
          <a:p>
            <a:pPr marL="457200" lvl="0" indent="0" algn="l" rtl="0">
              <a:spcBef>
                <a:spcPts val="1600"/>
              </a:spcBef>
              <a:spcAft>
                <a:spcPts val="0"/>
              </a:spcAft>
              <a:buNone/>
            </a:pPr>
          </a:p>
          <a:p>
            <a:pPr marL="457200" lvl="0" indent="0" algn="l" rtl="0">
              <a:spcBef>
                <a:spcPts val="1600"/>
              </a:spcBef>
              <a:spcAft>
                <a:spcPts val="0"/>
              </a:spcAft>
              <a:buNone/>
            </a:pPr>
          </a:p>
          <a:p>
            <a:pPr marL="0" lvl="0" indent="0" algn="l" rtl="0">
              <a:spcBef>
                <a:spcPts val="1600"/>
              </a:spcBef>
              <a:spcAft>
                <a:spcPts val="1600"/>
              </a:spcAft>
              <a:buNone/>
            </a:pPr>
          </a:p>
        </p:txBody>
      </p:sp>
      <p:pic>
        <p:nvPicPr>
          <p:cNvPr id="406" name="Google Shape;406;p69"/>
          <p:cNvPicPr preferRelativeResize="0"/>
          <p:nvPr/>
        </p:nvPicPr>
        <p:blipFill rotWithShape="1">
          <a:blip r:embed="rId1"/>
          <a:srcRect r="10039" b="17245"/>
          <a:stretch>
            <a:fillRect/>
          </a:stretch>
        </p:blipFill>
        <p:spPr>
          <a:xfrm>
            <a:off x="810725" y="1597950"/>
            <a:ext cx="4567074" cy="1757700"/>
          </a:xfrm>
          <a:prstGeom prst="rect">
            <a:avLst/>
          </a:prstGeom>
          <a:noFill/>
          <a:ln>
            <a:noFill/>
          </a:ln>
        </p:spPr>
      </p:pic>
      <p:pic>
        <p:nvPicPr>
          <p:cNvPr id="407" name="Google Shape;407;p69"/>
          <p:cNvPicPr preferRelativeResize="0"/>
          <p:nvPr/>
        </p:nvPicPr>
        <p:blipFill>
          <a:blip r:embed="rId2"/>
          <a:stretch>
            <a:fillRect/>
          </a:stretch>
        </p:blipFill>
        <p:spPr>
          <a:xfrm>
            <a:off x="475113" y="3414950"/>
            <a:ext cx="6048375" cy="1485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7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for/in loop</a:t>
            </a:r>
            <a:endParaRPr lang="en-GB"/>
          </a:p>
        </p:txBody>
      </p:sp>
      <p:sp>
        <p:nvSpPr>
          <p:cNvPr id="413" name="Google Shape;413;p70"/>
          <p:cNvSpPr txBox="1"/>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Loops through an object keys, it can return values as well</a:t>
            </a:r>
            <a:endParaRPr lang="en-GB"/>
          </a:p>
          <a:p>
            <a:pPr marL="457200" lvl="0" indent="0" algn="l" rtl="0">
              <a:spcBef>
                <a:spcPts val="1600"/>
              </a:spcBef>
              <a:spcAft>
                <a:spcPts val="0"/>
              </a:spcAft>
              <a:buNone/>
            </a:pPr>
          </a:p>
          <a:p>
            <a:pPr marL="457200" lvl="0" indent="0" algn="l" rtl="0">
              <a:spcBef>
                <a:spcPts val="1600"/>
              </a:spcBef>
              <a:spcAft>
                <a:spcPts val="0"/>
              </a:spcAft>
              <a:buNone/>
            </a:pPr>
          </a:p>
          <a:p>
            <a:pPr marL="0" lvl="0" indent="0" algn="l" rtl="0">
              <a:spcBef>
                <a:spcPts val="1600"/>
              </a:spcBef>
              <a:spcAft>
                <a:spcPts val="1600"/>
              </a:spcAft>
              <a:buNone/>
            </a:pPr>
          </a:p>
        </p:txBody>
      </p:sp>
      <p:pic>
        <p:nvPicPr>
          <p:cNvPr id="414" name="Google Shape;414;p70"/>
          <p:cNvPicPr preferRelativeResize="0"/>
          <p:nvPr/>
        </p:nvPicPr>
        <p:blipFill rotWithShape="1">
          <a:blip r:embed="rId1"/>
          <a:srcRect r="10039" b="17245"/>
          <a:stretch>
            <a:fillRect/>
          </a:stretch>
        </p:blipFill>
        <p:spPr>
          <a:xfrm>
            <a:off x="810725" y="1597950"/>
            <a:ext cx="4567074" cy="1757700"/>
          </a:xfrm>
          <a:prstGeom prst="rect">
            <a:avLst/>
          </a:prstGeom>
          <a:noFill/>
          <a:ln>
            <a:noFill/>
          </a:ln>
        </p:spPr>
      </p:pic>
      <p:pic>
        <p:nvPicPr>
          <p:cNvPr id="415" name="Google Shape;415;p70"/>
          <p:cNvPicPr preferRelativeResize="0"/>
          <p:nvPr/>
        </p:nvPicPr>
        <p:blipFill>
          <a:blip r:embed="rId2"/>
          <a:stretch>
            <a:fillRect/>
          </a:stretch>
        </p:blipFill>
        <p:spPr>
          <a:xfrm>
            <a:off x="454288" y="3646863"/>
            <a:ext cx="6181725" cy="1095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71"/>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panose="020B0604020202020204"/>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Demo</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72"/>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Exercises</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29" name="Shape 429"/>
        <p:cNvGrpSpPr/>
        <p:nvPr/>
      </p:nvGrpSpPr>
      <p:grpSpPr>
        <a:xfrm>
          <a:off x="0" y="0"/>
          <a:ext cx="0" cy="0"/>
          <a:chOff x="0" y="0"/>
          <a:chExt cx="0" cy="0"/>
        </a:xfrm>
      </p:grpSpPr>
      <p:sp>
        <p:nvSpPr>
          <p:cNvPr id="430" name="Google Shape;430;p7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There is a loop called for/of, it’s mainly for arrays</a:t>
            </a:r>
            <a:endParaRPr>
              <a:solidFill>
                <a:srgbClr val="FFFFFF"/>
              </a:solidFill>
            </a:endParaRPr>
          </a:p>
        </p:txBody>
      </p:sp>
      <p:pic>
        <p:nvPicPr>
          <p:cNvPr id="431" name="Google Shape;431;p73" descr="homer simpson GIF"/>
          <p:cNvPicPr preferRelativeResize="0"/>
          <p:nvPr/>
        </p:nvPicPr>
        <p:blipFill>
          <a:blip r:embed="rId1"/>
          <a:stretch>
            <a:fillRect/>
          </a:stretch>
        </p:blipFill>
        <p:spPr>
          <a:xfrm>
            <a:off x="2172725" y="1322625"/>
            <a:ext cx="4572000" cy="3486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35" name="Shape 435"/>
        <p:cNvGrpSpPr/>
        <p:nvPr/>
      </p:nvGrpSpPr>
      <p:grpSpPr>
        <a:xfrm>
          <a:off x="0" y="0"/>
          <a:ext cx="0" cy="0"/>
          <a:chOff x="0" y="0"/>
          <a:chExt cx="0" cy="0"/>
        </a:xfrm>
      </p:grpSpPr>
      <p:sp>
        <p:nvSpPr>
          <p:cNvPr id="436" name="Google Shape;436;p7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Any questions?</a:t>
            </a:r>
            <a:endParaRPr>
              <a:solidFill>
                <a:srgbClr val="FFFFFF"/>
              </a:solidFill>
            </a:endParaRPr>
          </a:p>
        </p:txBody>
      </p:sp>
      <p:pic>
        <p:nvPicPr>
          <p:cNvPr id="437" name="Google Shape;437;p74" descr="Any question"/>
          <p:cNvPicPr preferRelativeResize="0"/>
          <p:nvPr/>
        </p:nvPicPr>
        <p:blipFill>
          <a:blip r:embed="rId1"/>
          <a:stretch>
            <a:fillRect/>
          </a:stretch>
        </p:blipFill>
        <p:spPr>
          <a:xfrm>
            <a:off x="2742175" y="1372625"/>
            <a:ext cx="3810000" cy="2857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41" name="Shape 441"/>
        <p:cNvGrpSpPr/>
        <p:nvPr/>
      </p:nvGrpSpPr>
      <p:grpSpPr>
        <a:xfrm>
          <a:off x="0" y="0"/>
          <a:ext cx="0" cy="0"/>
          <a:chOff x="0" y="0"/>
          <a:chExt cx="0" cy="0"/>
        </a:xfrm>
      </p:grpSpPr>
      <p:sp>
        <p:nvSpPr>
          <p:cNvPr id="442" name="Google Shape;442;p75"/>
          <p:cNvSpPr txBox="1"/>
          <p:nvPr>
            <p:ph type="title"/>
          </p:nvPr>
        </p:nvSpPr>
        <p:spPr>
          <a:xfrm>
            <a:off x="164750" y="1740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solidFill>
                  <a:srgbClr val="FFFFFF"/>
                </a:solidFill>
              </a:rPr>
              <a:t>Some Recap?</a:t>
            </a:r>
            <a:endParaRPr sz="32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46" name="Shape 446"/>
        <p:cNvGrpSpPr/>
        <p:nvPr/>
      </p:nvGrpSpPr>
      <p:grpSpPr>
        <a:xfrm>
          <a:off x="0" y="0"/>
          <a:ext cx="0" cy="0"/>
          <a:chOff x="0" y="0"/>
          <a:chExt cx="0" cy="0"/>
        </a:xfrm>
      </p:grpSpPr>
      <p:sp>
        <p:nvSpPr>
          <p:cNvPr id="447" name="Google Shape;447;p76"/>
          <p:cNvSpPr txBox="1"/>
          <p:nvPr>
            <p:ph type="body" idx="1"/>
          </p:nvPr>
        </p:nvSpPr>
        <p:spPr>
          <a:xfrm>
            <a:off x="311700" y="1826425"/>
            <a:ext cx="8520600" cy="12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chemeClr val="dk1"/>
                </a:solidFill>
                <a:latin typeface="Times New Roman" panose="02020603050405020304"/>
                <a:ea typeface="Times New Roman" panose="02020603050405020304"/>
                <a:cs typeface="Times New Roman" panose="02020603050405020304"/>
                <a:sym typeface="Times New Roman" panose="02020603050405020304"/>
              </a:rPr>
              <a:t>Feedback form</a:t>
            </a:r>
            <a:endParaRPr sz="6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51" name="Shape 451"/>
        <p:cNvGrpSpPr/>
        <p:nvPr/>
      </p:nvGrpSpPr>
      <p:grpSpPr>
        <a:xfrm>
          <a:off x="0" y="0"/>
          <a:ext cx="0" cy="0"/>
          <a:chOff x="0" y="0"/>
          <a:chExt cx="0" cy="0"/>
        </a:xfrm>
      </p:grpSpPr>
      <p:sp>
        <p:nvSpPr>
          <p:cNvPr id="452" name="Google Shape;452;p7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Homework</a:t>
            </a:r>
            <a:endParaRPr>
              <a:solidFill>
                <a:srgbClr val="FFFFFF"/>
              </a:solidFill>
            </a:endParaRPr>
          </a:p>
        </p:txBody>
      </p:sp>
      <p:pic>
        <p:nvPicPr>
          <p:cNvPr id="453" name="Google Shape;453;p77" descr="GIF by Disney’s Pete’s Dragon"/>
          <p:cNvPicPr preferRelativeResize="0"/>
          <p:nvPr/>
        </p:nvPicPr>
        <p:blipFill>
          <a:blip r:embed="rId1"/>
          <a:stretch>
            <a:fillRect/>
          </a:stretch>
        </p:blipFill>
        <p:spPr>
          <a:xfrm>
            <a:off x="1272575" y="1148100"/>
            <a:ext cx="6776375" cy="355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933875"/>
            <a:ext cx="8520600" cy="100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a:solidFill>
                  <a:srgbClr val="434343"/>
                </a:solidFill>
                <a:latin typeface="Times New Roman" panose="02020603050405020304"/>
                <a:ea typeface="Times New Roman" panose="02020603050405020304"/>
                <a:cs typeface="Times New Roman" panose="02020603050405020304"/>
                <a:sym typeface="Times New Roman" panose="02020603050405020304"/>
              </a:rPr>
              <a:t>Objects</a:t>
            </a:r>
            <a:endParaRPr sz="3600" b="1">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57" name="Shape 457"/>
        <p:cNvGrpSpPr/>
        <p:nvPr/>
      </p:nvGrpSpPr>
      <p:grpSpPr>
        <a:xfrm>
          <a:off x="0" y="0"/>
          <a:ext cx="0" cy="0"/>
          <a:chOff x="0" y="0"/>
          <a:chExt cx="0" cy="0"/>
        </a:xfrm>
      </p:grpSpPr>
      <p:sp>
        <p:nvSpPr>
          <p:cNvPr id="458" name="Google Shape;458;p7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1- Homework will be posted through Google classroom</a:t>
            </a:r>
            <a:endParaRPr>
              <a:solidFill>
                <a:srgbClr val="FFFFFF"/>
              </a:solidFill>
            </a:endParaRPr>
          </a:p>
          <a:p>
            <a:pPr marL="0" lvl="0" indent="0" algn="l" rtl="0">
              <a:spcBef>
                <a:spcPts val="0"/>
              </a:spcBef>
              <a:spcAft>
                <a:spcPts val="0"/>
              </a:spcAft>
              <a:buNone/>
            </a:pPr>
            <a:r>
              <a:rPr lang="en-GB">
                <a:solidFill>
                  <a:srgbClr val="FFFFFF"/>
                </a:solidFill>
              </a:rPr>
              <a:t>(Google Classroom is the </a:t>
            </a:r>
            <a:r>
              <a:rPr lang="en-GB">
                <a:solidFill>
                  <a:srgbClr val="FF0000"/>
                </a:solidFill>
              </a:rPr>
              <a:t>main channel</a:t>
            </a:r>
            <a:r>
              <a:rPr lang="en-GB">
                <a:solidFill>
                  <a:srgbClr val="FFFFFF"/>
                </a:solidFill>
              </a:rPr>
              <a:t> of </a:t>
            </a:r>
            <a:r>
              <a:rPr lang="en-GB">
                <a:solidFill>
                  <a:srgbClr val="FFFFFF"/>
                </a:solidFill>
              </a:rPr>
              <a:t>communication</a:t>
            </a:r>
            <a:r>
              <a:rPr lang="en-GB">
                <a:solidFill>
                  <a:srgbClr val="FFFFFF"/>
                </a:solidFill>
              </a:rPr>
              <a:t>) Sun/Mon </a:t>
            </a:r>
            <a:endParaRPr>
              <a:solidFill>
                <a:srgbClr val="FFFFFF"/>
              </a:solidFill>
            </a:endParaRPr>
          </a:p>
          <a:p>
            <a:pPr marL="0" lvl="0" indent="0" algn="l" rtl="0">
              <a:spcBef>
                <a:spcPts val="0"/>
              </a:spcBef>
              <a:spcAft>
                <a:spcPts val="0"/>
              </a:spcAft>
              <a:buNone/>
            </a:pPr>
            <a:r>
              <a:rPr lang="en-GB">
                <a:solidFill>
                  <a:srgbClr val="FFFFFF"/>
                </a:solidFill>
              </a:rPr>
              <a:t>2-  Homework will include </a:t>
            </a:r>
            <a:r>
              <a:rPr lang="en-GB">
                <a:solidFill>
                  <a:srgbClr val="FFFFFF"/>
                </a:solidFill>
              </a:rPr>
              <a:t>exercises</a:t>
            </a:r>
            <a:r>
              <a:rPr lang="en-GB">
                <a:solidFill>
                  <a:srgbClr val="FFFFFF"/>
                </a:solidFill>
              </a:rPr>
              <a:t> to do</a:t>
            </a:r>
            <a:endParaRPr>
              <a:solidFill>
                <a:srgbClr val="FFFFFF"/>
              </a:solidFill>
            </a:endParaRPr>
          </a:p>
          <a:p>
            <a:pPr marL="0" lvl="0" indent="0" algn="l" rtl="0">
              <a:spcBef>
                <a:spcPts val="0"/>
              </a:spcBef>
              <a:spcAft>
                <a:spcPts val="0"/>
              </a:spcAft>
              <a:buNone/>
            </a:pPr>
            <a:r>
              <a:rPr lang="en-GB">
                <a:solidFill>
                  <a:srgbClr val="FFFFFF"/>
                </a:solidFill>
              </a:rPr>
              <a:t>3-  </a:t>
            </a:r>
            <a:r>
              <a:rPr lang="en-GB">
                <a:solidFill>
                  <a:srgbClr val="FFFFFF"/>
                </a:solidFill>
              </a:rPr>
              <a:t>Homework will include resources to read</a:t>
            </a:r>
            <a:endParaRPr>
              <a:solidFill>
                <a:srgbClr val="FFFFFF"/>
              </a:solidFill>
            </a:endParaRPr>
          </a:p>
          <a:p>
            <a:pPr marL="0" lvl="0" indent="0" algn="l" rtl="0">
              <a:spcBef>
                <a:spcPts val="0"/>
              </a:spcBef>
              <a:spcAft>
                <a:spcPts val="0"/>
              </a:spcAft>
              <a:buNone/>
            </a:pPr>
            <a:r>
              <a:rPr lang="en-GB">
                <a:solidFill>
                  <a:srgbClr val="FFFFFF"/>
                </a:solidFill>
              </a:rPr>
              <a:t>4- Homework will include a Mandatory call in the channel</a:t>
            </a:r>
            <a:endParaRPr>
              <a:solidFill>
                <a:srgbClr val="FFFFFF"/>
              </a:solidFill>
            </a:endParaRPr>
          </a:p>
          <a:p>
            <a:pPr marL="0" lvl="0" indent="0" algn="l" rtl="0">
              <a:spcBef>
                <a:spcPts val="0"/>
              </a:spcBef>
              <a:spcAft>
                <a:spcPts val="0"/>
              </a:spcAft>
              <a:buNone/>
            </a:pPr>
            <a:r>
              <a:rPr lang="en-GB">
                <a:solidFill>
                  <a:srgbClr val="FFFFFF"/>
                </a:solidFill>
              </a:rPr>
              <a:t>5- Ask Questions all week long </a:t>
            </a:r>
            <a:endParaRPr>
              <a:solidFill>
                <a:srgbClr val="FFFFFF"/>
              </a:solidFill>
            </a:endParaRPr>
          </a:p>
          <a:p>
            <a:pPr marL="0" lvl="0" indent="0" algn="ctr" rtl="0">
              <a:spcBef>
                <a:spcPts val="0"/>
              </a:spcBef>
              <a:spcAft>
                <a:spcPts val="0"/>
              </a:spcAft>
              <a:buNone/>
            </a:pPr>
            <a:r>
              <a:rPr lang="en-GB">
                <a:solidFill>
                  <a:srgbClr val="FFFFFF"/>
                </a:solidFill>
              </a:rPr>
              <a:t>There is a virtual IFTAR (Alice)</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462" name="Shape 462"/>
        <p:cNvGrpSpPr/>
        <p:nvPr/>
      </p:nvGrpSpPr>
      <p:grpSpPr>
        <a:xfrm>
          <a:off x="0" y="0"/>
          <a:ext cx="0" cy="0"/>
          <a:chOff x="0" y="0"/>
          <a:chExt cx="0" cy="0"/>
        </a:xfrm>
      </p:grpSpPr>
      <p:sp>
        <p:nvSpPr>
          <p:cNvPr id="463" name="Google Shape;463;p7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Enjoy your Holiday</a:t>
            </a:r>
            <a:endParaRPr>
              <a:solidFill>
                <a:srgbClr val="FFFFFF"/>
              </a:solidFill>
            </a:endParaRPr>
          </a:p>
        </p:txBody>
      </p:sp>
      <p:sp>
        <p:nvSpPr>
          <p:cNvPr id="464" name="Google Shape;464;p79"/>
          <p:cNvSpPr txBox="1"/>
          <p:nvPr>
            <p:ph type="title"/>
          </p:nvPr>
        </p:nvSpPr>
        <p:spPr>
          <a:xfrm>
            <a:off x="311700" y="44665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We will miss you</a:t>
            </a:r>
            <a:endParaRPr>
              <a:solidFill>
                <a:srgbClr val="FFFFFF"/>
              </a:solidFill>
            </a:endParaRPr>
          </a:p>
        </p:txBody>
      </p:sp>
      <p:pic>
        <p:nvPicPr>
          <p:cNvPr id="465" name="Google Shape;465;p79" descr="Sad Friends Tv GIF"/>
          <p:cNvPicPr preferRelativeResize="0"/>
          <p:nvPr/>
        </p:nvPicPr>
        <p:blipFill>
          <a:blip r:embed="rId1"/>
          <a:stretch>
            <a:fillRect/>
          </a:stretch>
        </p:blipFill>
        <p:spPr>
          <a:xfrm>
            <a:off x="2471400" y="1017725"/>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70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300" b="1">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By the end of this lesson we should be able to:</a:t>
            </a:r>
            <a:endParaRPr sz="4100" b="1">
              <a:latin typeface="Times New Roman" panose="02020603050405020304"/>
              <a:ea typeface="Times New Roman" panose="02020603050405020304"/>
              <a:cs typeface="Times New Roman" panose="02020603050405020304"/>
              <a:sym typeface="Times New Roman" panose="02020603050405020304"/>
            </a:endParaRPr>
          </a:p>
        </p:txBody>
      </p:sp>
      <p:sp>
        <p:nvSpPr>
          <p:cNvPr id="67" name="Google Shape;67;p15"/>
          <p:cNvSpPr txBox="1"/>
          <p:nvPr>
            <p:ph type="body" idx="1"/>
          </p:nvPr>
        </p:nvSpPr>
        <p:spPr>
          <a:xfrm>
            <a:off x="311700" y="843150"/>
            <a:ext cx="8520600" cy="430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1- </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Define what an object is in JavaScript</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2- </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Be able to write code that can use an object to store data</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3- </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Be able to write code that changes the properties of an object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4- </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Be able to write code that can retrieve data from an object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5- </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Write and call methods inside JavaScript objects</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0"/>
              </a:spcAft>
              <a:buClr>
                <a:schemeClr val="dk1"/>
              </a:buClr>
              <a:buSzPts val="1100"/>
              <a:buFont typeface="Arial" panose="020B0604020202020204"/>
              <a:buNone/>
            </a:pPr>
            <a:r>
              <a:rPr lang="en-GB">
                <a:latin typeface="Times New Roman" panose="02020603050405020304"/>
                <a:ea typeface="Times New Roman" panose="02020603050405020304"/>
                <a:cs typeface="Times New Roman" panose="02020603050405020304"/>
                <a:sym typeface="Times New Roman" panose="02020603050405020304"/>
              </a:rPr>
              <a:t>6- </a:t>
            </a: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Use Objects when contained inside an array</a:t>
            </a:r>
            <a:endParaRPr>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0"/>
              </a:spcAft>
              <a:buClr>
                <a:schemeClr val="dk1"/>
              </a:buClr>
              <a:buSzPts val="1100"/>
              <a:buFont typeface="Arial" panose="020B0604020202020204"/>
              <a:buNone/>
            </a:pP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7- Write code that uses objects built-in methods</a:t>
            </a:r>
            <a:endParaRPr>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1600"/>
              </a:spcAft>
              <a:buClr>
                <a:schemeClr val="dk1"/>
              </a:buClr>
              <a:buSzPts val="1100"/>
              <a:buFont typeface="Arial" panose="020B0604020202020204"/>
              <a:buNone/>
            </a:pPr>
            <a:r>
              <a:rPr lang="en-GB">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8- Write code that can iterate through an object</a:t>
            </a:r>
            <a:endParaRPr>
              <a:solidFill>
                <a:srgbClr val="333333"/>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Lesson Content</a:t>
            </a:r>
            <a:endParaRPr sz="3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73" name="Google Shape;73;p1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Objects</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Objects Get and Set</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More About Objects</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Object Methods </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Arrays of Objects</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Objects built-in methods</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Clr>
                <a:srgbClr val="595959"/>
              </a:buClr>
              <a:buSzPts val="2000"/>
              <a:buFont typeface="Times New Roman" panose="02020603050405020304"/>
              <a:buAutoNum type="arabicPeriod"/>
            </a:pPr>
            <a:r>
              <a:rPr lang="en-GB" sz="2000">
                <a:solidFill>
                  <a:srgbClr val="595959"/>
                </a:solidFill>
                <a:latin typeface="Times New Roman" panose="02020603050405020304"/>
                <a:ea typeface="Times New Roman" panose="02020603050405020304"/>
                <a:cs typeface="Times New Roman" panose="02020603050405020304"/>
                <a:sym typeface="Times New Roman" panose="02020603050405020304"/>
              </a:rPr>
              <a:t>Loop through an Object</a:t>
            </a:r>
            <a:endParaRPr sz="2000">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1600"/>
              </a:spcAft>
              <a:buNone/>
            </a:p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7070</Words>
  <Application>WPS Presentation</Application>
  <PresentationFormat/>
  <Paragraphs>425</Paragraphs>
  <Slides>71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71</vt:i4>
      </vt:variant>
    </vt:vector>
  </HeadingPairs>
  <TitlesOfParts>
    <vt:vector size="82" baseType="lpstr">
      <vt:lpstr>Arial</vt:lpstr>
      <vt:lpstr>SimSun</vt:lpstr>
      <vt:lpstr>Wingdings</vt:lpstr>
      <vt:lpstr>Arial</vt:lpstr>
      <vt:lpstr>Nunito</vt:lpstr>
      <vt:lpstr>Times New Roman</vt:lpstr>
      <vt:lpstr>Wingdings</vt:lpstr>
      <vt:lpstr>Microsoft YaHei</vt:lpstr>
      <vt:lpstr>Arial Unicode MS</vt:lpstr>
      <vt:lpstr>Trebuchet MS</vt:lpstr>
      <vt:lpstr>Simple Light</vt:lpstr>
      <vt:lpstr>PowerPoint 演示文稿</vt:lpstr>
      <vt:lpstr>GROWTH MINDSET Improvise, adapt, and overcome is a powerful way of thinking for any person who is faced with an obstacle or a desired objective in life. To succeed despite the challenges, we must plan, solve, recalculate, refocus, and think again.  (ADD MORE) </vt:lpstr>
      <vt:lpstr>PowerPoint 演示文稿</vt:lpstr>
      <vt:lpstr>PowerPoint 演示文稿</vt:lpstr>
      <vt:lpstr>PowerPoint 演示文稿</vt:lpstr>
      <vt:lpstr>PowerPoint 演示文稿</vt:lpstr>
      <vt:lpstr>Objects</vt:lpstr>
      <vt:lpstr>By the end of this lesson we should be able to:</vt:lpstr>
      <vt:lpstr>Lesson Content</vt:lpstr>
      <vt:lpstr>javascript data structures</vt:lpstr>
      <vt:lpstr>DEMO</vt:lpstr>
      <vt:lpstr>1-Definition of an Object</vt:lpstr>
      <vt:lpstr>1-Definition of an Object</vt:lpstr>
      <vt:lpstr>1-Definition of an Object (Object Literal syntax)</vt:lpstr>
      <vt:lpstr>1- Object literal Example</vt:lpstr>
      <vt:lpstr>1-Object Example</vt:lpstr>
      <vt:lpstr>PowerPoint 演示文稿</vt:lpstr>
      <vt:lpstr>PowerPoint 演示文稿</vt:lpstr>
      <vt:lpstr>2- Getting a value of an Object’s property</vt:lpstr>
      <vt:lpstr>PowerPoint 演示文稿</vt:lpstr>
      <vt:lpstr>2- Adding a new Object’s property</vt:lpstr>
      <vt:lpstr>2- Updating a value of an Object’s property</vt:lpstr>
      <vt:lpstr>PowerPoint 演示文稿</vt:lpstr>
      <vt:lpstr>PowerPoint 演示文稿</vt:lpstr>
      <vt:lpstr>PowerPoint 演示文稿</vt:lpstr>
      <vt:lpstr>3- More about Object</vt:lpstr>
      <vt:lpstr>3- Object’s property assigned to a variable</vt:lpstr>
      <vt:lpstr>3- Object’s property assigned to an Array</vt:lpstr>
      <vt:lpstr>3- Object’s property assigned to an Object</vt:lpstr>
      <vt:lpstr>PowerPoint 演示文稿</vt:lpstr>
      <vt:lpstr>PowerPoint 演示文稿</vt:lpstr>
      <vt:lpstr>PowerPoint 演示文稿</vt:lpstr>
      <vt:lpstr>4- Object Method</vt:lpstr>
      <vt:lpstr>4- Object Method</vt:lpstr>
      <vt:lpstr>4- Object Method example</vt:lpstr>
      <vt:lpstr>4- Object Method example Short way to write.</vt:lpstr>
      <vt:lpstr>4- Object Method example with Keyword this</vt:lpstr>
      <vt:lpstr>4- Object Method example with incrementation</vt:lpstr>
      <vt:lpstr>4- Object Method example with conditional statement and parameters.</vt:lpstr>
      <vt:lpstr>PowerPoint 演示文稿</vt:lpstr>
      <vt:lpstr>PowerPoint 演示文稿</vt:lpstr>
      <vt:lpstr>PowerPoint 演示文稿</vt:lpstr>
      <vt:lpstr>Arrays of objects - benefits</vt:lpstr>
      <vt:lpstr>PowerPoint 演示文稿</vt:lpstr>
      <vt:lpstr>Exercises</vt:lpstr>
      <vt:lpstr>PowerPoint 演示文稿</vt:lpstr>
      <vt:lpstr>Get keys or values</vt:lpstr>
      <vt:lpstr>PowerPoint 演示文稿</vt:lpstr>
      <vt:lpstr>PowerPoint 演示文稿</vt:lpstr>
      <vt:lpstr>Object.keys(obj)</vt:lpstr>
      <vt:lpstr>Object.keys(obj)</vt:lpstr>
      <vt:lpstr>Object.values(obj)</vt:lpstr>
      <vt:lpstr>Object.values(obj)</vt:lpstr>
      <vt:lpstr>PowerPoint 演示文稿</vt:lpstr>
      <vt:lpstr>PowerPoint 演示文稿</vt:lpstr>
      <vt:lpstr>PowerPoint 演示文稿</vt:lpstr>
      <vt:lpstr>PowerPoint 演示文稿</vt:lpstr>
      <vt:lpstr>PowerPoint 演示文稿</vt:lpstr>
      <vt:lpstr>How about a new type of loops, just for Objects?</vt:lpstr>
      <vt:lpstr>PowerPoint 演示文稿</vt:lpstr>
      <vt:lpstr>for/in loop</vt:lpstr>
      <vt:lpstr>for/in loop</vt:lpstr>
      <vt:lpstr>PowerPoint 演示文稿</vt:lpstr>
      <vt:lpstr>PowerPoint 演示文稿</vt:lpstr>
      <vt:lpstr>There is a loop called for/of, it’s mainly for arrays</vt:lpstr>
      <vt:lpstr>Any questions?</vt:lpstr>
      <vt:lpstr>Some Recap?</vt:lpstr>
      <vt:lpstr>PowerPoint 演示文稿</vt:lpstr>
      <vt:lpstr>Homework</vt:lpstr>
      <vt:lpstr>There is a virtual IFTAR (Alice)</vt:lpstr>
      <vt:lpstr>We will miss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Jodre</cp:lastModifiedBy>
  <cp:revision>4</cp:revision>
  <dcterms:created xsi:type="dcterms:W3CDTF">2022-09-24T16:59:00Z</dcterms:created>
  <dcterms:modified xsi:type="dcterms:W3CDTF">2022-09-29T19:02:41Z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B5BF3DC971F746749EA5AB54D7CDA581</vt:lpwstr>
  </property>
  <property fmtid="{D5CDD505-2E9C-101B-9397-08002B2CF9AE}" pid="3" name="KSOProductBuildVer">
    <vt:lpwstr>2057-11.2.0.11341</vt:lpwstr>
  </property>
</Properties>
</file>